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6858000" cx="12192000"/>
  <p:notesSz cx="6858000" cy="9144000"/>
  <p:embeddedFontLst>
    <p:embeddedFont>
      <p:font typeface="Montserrat SemiBold"/>
      <p:regular r:id="rId37"/>
      <p:bold r:id="rId38"/>
      <p:italic r:id="rId39"/>
      <p:boldItalic r:id="rId40"/>
    </p:embeddedFont>
    <p:embeddedFont>
      <p:font typeface="Montserrat Black"/>
      <p:bold r:id="rId41"/>
      <p:boldItalic r:id="rId42"/>
    </p:embeddedFont>
    <p:embeddedFont>
      <p:font typeface="Montserrat"/>
      <p:regular r:id="rId43"/>
      <p:bold r:id="rId44"/>
      <p:italic r:id="rId45"/>
      <p:boldItalic r:id="rId46"/>
    </p:embeddedFont>
    <p:embeddedFont>
      <p:font typeface="Poppins"/>
      <p:regular r:id="rId47"/>
      <p:bold r:id="rId48"/>
      <p:italic r:id="rId49"/>
      <p:boldItalic r:id="rId50"/>
    </p:embeddedFont>
    <p:embeddedFont>
      <p:font typeface="Montserrat Medium"/>
      <p:regular r:id="rId51"/>
      <p:bold r:id="rId52"/>
      <p:italic r:id="rId53"/>
      <p:boldItalic r:id="rId54"/>
    </p:embeddedFont>
    <p:embeddedFont>
      <p:font typeface="Montserrat Light"/>
      <p:regular r:id="rId55"/>
      <p:bold r:id="rId56"/>
      <p:italic r:id="rId57"/>
      <p:boldItalic r:id="rId58"/>
    </p:embeddedFont>
    <p:embeddedFont>
      <p:font typeface="Montserrat ExtraBold"/>
      <p:bold r:id="rId59"/>
      <p:boldItalic r:id="rId60"/>
    </p:embeddedFont>
    <p:embeddedFont>
      <p:font typeface="Bree Serif"/>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62" roundtripDataSignature="AMtx7mhrG0upXgAUBEq9T+Yt0fnn6gF0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boldItalic.fntdata"/><Relationship Id="rId42" Type="http://schemas.openxmlformats.org/officeDocument/2006/relationships/font" Target="fonts/MontserratBlack-boldItalic.fntdata"/><Relationship Id="rId41" Type="http://schemas.openxmlformats.org/officeDocument/2006/relationships/font" Target="fonts/MontserratBlack-bold.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MontserratSemiBold-regular.fntdata"/><Relationship Id="rId36" Type="http://schemas.openxmlformats.org/officeDocument/2006/relationships/slide" Target="slides/slide30.xml"/><Relationship Id="rId39" Type="http://schemas.openxmlformats.org/officeDocument/2006/relationships/font" Target="fonts/MontserratSemiBold-italic.fntdata"/><Relationship Id="rId38" Type="http://schemas.openxmlformats.org/officeDocument/2006/relationships/font" Target="fonts/MontserratSemiBold-bold.fntdata"/><Relationship Id="rId62" Type="http://customschemas.google.com/relationships/presentationmetadata" Target="metadata"/><Relationship Id="rId61" Type="http://schemas.openxmlformats.org/officeDocument/2006/relationships/font" Target="fonts/BreeSerif-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ontserratExtra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Medium-regular.fntdata"/><Relationship Id="rId50" Type="http://schemas.openxmlformats.org/officeDocument/2006/relationships/font" Target="fonts/Poppins-boldItalic.fntdata"/><Relationship Id="rId53" Type="http://schemas.openxmlformats.org/officeDocument/2006/relationships/font" Target="fonts/MontserratMedium-italic.fntdata"/><Relationship Id="rId52" Type="http://schemas.openxmlformats.org/officeDocument/2006/relationships/font" Target="fonts/MontserratMedium-bold.fntdata"/><Relationship Id="rId11" Type="http://schemas.openxmlformats.org/officeDocument/2006/relationships/slide" Target="slides/slide5.xml"/><Relationship Id="rId55" Type="http://schemas.openxmlformats.org/officeDocument/2006/relationships/font" Target="fonts/MontserratLight-regular.fntdata"/><Relationship Id="rId10" Type="http://schemas.openxmlformats.org/officeDocument/2006/relationships/slide" Target="slides/slide4.xml"/><Relationship Id="rId54" Type="http://schemas.openxmlformats.org/officeDocument/2006/relationships/font" Target="fonts/MontserratMedium-boldItalic.fntdata"/><Relationship Id="rId13" Type="http://schemas.openxmlformats.org/officeDocument/2006/relationships/slide" Target="slides/slide7.xml"/><Relationship Id="rId57" Type="http://schemas.openxmlformats.org/officeDocument/2006/relationships/font" Target="fonts/MontserratLight-italic.fntdata"/><Relationship Id="rId12" Type="http://schemas.openxmlformats.org/officeDocument/2006/relationships/slide" Target="slides/slide6.xml"/><Relationship Id="rId56" Type="http://schemas.openxmlformats.org/officeDocument/2006/relationships/font" Target="fonts/MontserratLight-bold.fntdata"/><Relationship Id="rId15" Type="http://schemas.openxmlformats.org/officeDocument/2006/relationships/slide" Target="slides/slide9.xml"/><Relationship Id="rId59" Type="http://schemas.openxmlformats.org/officeDocument/2006/relationships/font" Target="fonts/MontserratExtraBold-bold.fntdata"/><Relationship Id="rId14" Type="http://schemas.openxmlformats.org/officeDocument/2006/relationships/slide" Target="slides/slide8.xml"/><Relationship Id="rId58" Type="http://schemas.openxmlformats.org/officeDocument/2006/relationships/font" Target="fonts/Montserrat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b4873d8cb0_1_15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g1b4873d8cb0_1_15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1b4873d8cb0_1_15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b4873d8cb0_1_1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1b4873d8cb0_1_15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a:t>Una red neuronal es un método de la inteligencia artificial que enseña a las computadoras a procesar datos de una manera que está inspirada en la forma en que lo hace el cerebro humano.</a:t>
            </a:r>
            <a:endParaRPr/>
          </a:p>
        </p:txBody>
      </p:sp>
      <p:sp>
        <p:nvSpPr>
          <p:cNvPr id="406" name="Google Shape;406;g1b4873d8cb0_1_15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P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b965881625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g1b965881625_0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a:t>Una red neuronal es un método de la inteligencia artificial que enseña a las computadoras a procesar datos de una manera que está inspirada en la forma en que lo hace el cerebro humano.</a:t>
            </a:r>
            <a:endParaRPr/>
          </a:p>
        </p:txBody>
      </p:sp>
      <p:sp>
        <p:nvSpPr>
          <p:cNvPr id="416" name="Google Shape;416;g1b965881625_0_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P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b4873d8cb0_1_15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g1b4873d8cb0_1_15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1100"/>
              <a:buNone/>
            </a:pPr>
            <a:r>
              <a:rPr lang="es-PE" sz="1350">
                <a:solidFill>
                  <a:srgbClr val="333333"/>
                </a:solidFill>
                <a:highlight>
                  <a:srgbClr val="FFFFFF"/>
                </a:highlight>
                <a:latin typeface="Arial"/>
                <a:ea typeface="Arial"/>
                <a:cs typeface="Arial"/>
                <a:sym typeface="Arial"/>
              </a:rPr>
              <a:t>Los humanos no comienzan su pensamiento desde cero cada segundo. A medida que lee este ensayo, comprende cada palabra en función de su comprensión de las palabras anteriores. No tiras todo y empiezas a pensar desde cero otra vez. Tus pensamientos tienen persistencia.</a:t>
            </a:r>
            <a:endParaRPr sz="1350">
              <a:solidFill>
                <a:srgbClr val="333333"/>
              </a:solidFill>
              <a:highlight>
                <a:srgbClr val="FFFFFF"/>
              </a:highlight>
              <a:latin typeface="Arial"/>
              <a:ea typeface="Arial"/>
              <a:cs typeface="Arial"/>
              <a:sym typeface="Arial"/>
            </a:endParaRPr>
          </a:p>
          <a:p>
            <a:pPr indent="0" lvl="0" marL="0" rtl="0" algn="just">
              <a:lnSpc>
                <a:spcPct val="115000"/>
              </a:lnSpc>
              <a:spcBef>
                <a:spcPts val="800"/>
              </a:spcBef>
              <a:spcAft>
                <a:spcPts val="0"/>
              </a:spcAft>
              <a:buSzPts val="1100"/>
              <a:buNone/>
            </a:pPr>
            <a:r>
              <a:rPr lang="es-PE" sz="1350">
                <a:solidFill>
                  <a:srgbClr val="333333"/>
                </a:solidFill>
                <a:highlight>
                  <a:srgbClr val="FFFFFF"/>
                </a:highlight>
                <a:latin typeface="Arial"/>
                <a:ea typeface="Arial"/>
                <a:cs typeface="Arial"/>
                <a:sym typeface="Arial"/>
              </a:rPr>
              <a:t>Las redes neuronales tradicionales no pueden hacer esto y parece una gran deficiencia. Por ejemplo, imagine que desea clasificar qué tipo de evento está sucediendo en cada punto de una película. No está claro cómo una red neuronal tradicional podría usar su razonamiento sobre eventos anteriores en la película para informar los posteriores.</a:t>
            </a:r>
            <a:endParaRPr sz="1350">
              <a:solidFill>
                <a:srgbClr val="333333"/>
              </a:solidFill>
              <a:highlight>
                <a:srgbClr val="FFFFFF"/>
              </a:highlight>
              <a:latin typeface="Arial"/>
              <a:ea typeface="Arial"/>
              <a:cs typeface="Arial"/>
              <a:sym typeface="Arial"/>
            </a:endParaRPr>
          </a:p>
          <a:p>
            <a:pPr indent="0" lvl="0" marL="0" rtl="0" algn="just">
              <a:lnSpc>
                <a:spcPct val="115000"/>
              </a:lnSpc>
              <a:spcBef>
                <a:spcPts val="800"/>
              </a:spcBef>
              <a:spcAft>
                <a:spcPts val="0"/>
              </a:spcAft>
              <a:buSzPts val="1100"/>
              <a:buNone/>
            </a:pPr>
            <a:r>
              <a:rPr lang="es-PE" sz="1350">
                <a:solidFill>
                  <a:srgbClr val="333333"/>
                </a:solidFill>
                <a:highlight>
                  <a:srgbClr val="FFFFFF"/>
                </a:highlight>
                <a:latin typeface="Arial"/>
                <a:ea typeface="Arial"/>
                <a:cs typeface="Arial"/>
                <a:sym typeface="Arial"/>
              </a:rPr>
              <a:t>Las redes neuronales recurrentes abordan este problema. Son redes con bucles en ellas, lo que permite que la información persista.</a:t>
            </a:r>
            <a:endParaRPr sz="1350">
              <a:solidFill>
                <a:srgbClr val="333333"/>
              </a:solidFill>
              <a:highlight>
                <a:srgbClr val="FFFFFF"/>
              </a:highlight>
              <a:latin typeface="Arial"/>
              <a:ea typeface="Arial"/>
              <a:cs typeface="Arial"/>
              <a:sym typeface="Arial"/>
            </a:endParaRPr>
          </a:p>
          <a:p>
            <a:pPr indent="0" lvl="0" marL="0" rtl="0" algn="l">
              <a:lnSpc>
                <a:spcPct val="100000"/>
              </a:lnSpc>
              <a:spcBef>
                <a:spcPts val="800"/>
              </a:spcBef>
              <a:spcAft>
                <a:spcPts val="0"/>
              </a:spcAft>
              <a:buSzPts val="1400"/>
              <a:buNone/>
            </a:pPr>
            <a:r>
              <a:t/>
            </a:r>
            <a:endParaRPr/>
          </a:p>
        </p:txBody>
      </p:sp>
      <p:sp>
        <p:nvSpPr>
          <p:cNvPr id="426" name="Google Shape;426;g1b4873d8cb0_1_15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P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b4873d8cb0_1_1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1b4873d8cb0_1_15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1100"/>
              <a:buNone/>
            </a:pPr>
            <a:r>
              <a:rPr lang="es-PE" sz="1350">
                <a:solidFill>
                  <a:srgbClr val="333333"/>
                </a:solidFill>
                <a:highlight>
                  <a:srgbClr val="FFFFFF"/>
                </a:highlight>
                <a:latin typeface="Arial"/>
                <a:ea typeface="Arial"/>
                <a:cs typeface="Arial"/>
                <a:sym typeface="Arial"/>
              </a:rPr>
              <a:t>Los humanos no comienzan su pensamiento desde cero cada segundo. A medida que lee este ensayo, comprende cada palabra en función de su comprensión de las palabras anteriores. No tiras todo y empiezas a pensar desde cero otra vez. Tus pensamientos tienen persistencia.</a:t>
            </a:r>
            <a:endParaRPr sz="1350">
              <a:solidFill>
                <a:srgbClr val="333333"/>
              </a:solidFill>
              <a:highlight>
                <a:srgbClr val="FFFFFF"/>
              </a:highlight>
              <a:latin typeface="Arial"/>
              <a:ea typeface="Arial"/>
              <a:cs typeface="Arial"/>
              <a:sym typeface="Arial"/>
            </a:endParaRPr>
          </a:p>
          <a:p>
            <a:pPr indent="0" lvl="0" marL="0" rtl="0" algn="just">
              <a:lnSpc>
                <a:spcPct val="115000"/>
              </a:lnSpc>
              <a:spcBef>
                <a:spcPts val="800"/>
              </a:spcBef>
              <a:spcAft>
                <a:spcPts val="0"/>
              </a:spcAft>
              <a:buSzPts val="1100"/>
              <a:buNone/>
            </a:pPr>
            <a:r>
              <a:rPr lang="es-PE" sz="1350">
                <a:solidFill>
                  <a:srgbClr val="333333"/>
                </a:solidFill>
                <a:highlight>
                  <a:srgbClr val="FFFFFF"/>
                </a:highlight>
                <a:latin typeface="Arial"/>
                <a:ea typeface="Arial"/>
                <a:cs typeface="Arial"/>
                <a:sym typeface="Arial"/>
              </a:rPr>
              <a:t>Las redes neuronales tradicionales no pueden hacer esto y parece una gran deficiencia. Por ejemplo, imagine que desea clasificar qué tipo de evento está sucediendo en cada punto de una película. No está claro cómo una red neuronal tradicional podría usar su razonamiento sobre eventos anteriores en la película para informar los posteriores.</a:t>
            </a:r>
            <a:endParaRPr sz="1350">
              <a:solidFill>
                <a:srgbClr val="333333"/>
              </a:solidFill>
              <a:highlight>
                <a:srgbClr val="FFFFFF"/>
              </a:highlight>
              <a:latin typeface="Arial"/>
              <a:ea typeface="Arial"/>
              <a:cs typeface="Arial"/>
              <a:sym typeface="Arial"/>
            </a:endParaRPr>
          </a:p>
          <a:p>
            <a:pPr indent="0" lvl="0" marL="0" rtl="0" algn="just">
              <a:lnSpc>
                <a:spcPct val="115000"/>
              </a:lnSpc>
              <a:spcBef>
                <a:spcPts val="800"/>
              </a:spcBef>
              <a:spcAft>
                <a:spcPts val="0"/>
              </a:spcAft>
              <a:buSzPts val="1100"/>
              <a:buNone/>
            </a:pPr>
            <a:r>
              <a:rPr lang="es-PE" sz="1350">
                <a:solidFill>
                  <a:srgbClr val="333333"/>
                </a:solidFill>
                <a:highlight>
                  <a:srgbClr val="FFFFFF"/>
                </a:highlight>
                <a:latin typeface="Arial"/>
                <a:ea typeface="Arial"/>
                <a:cs typeface="Arial"/>
                <a:sym typeface="Arial"/>
              </a:rPr>
              <a:t>Las redes neuronales recurrentes abordan este problema. Son redes con bucles en ellas, lo que permite que la información persista.</a:t>
            </a:r>
            <a:endParaRPr sz="1350">
              <a:solidFill>
                <a:srgbClr val="333333"/>
              </a:solidFill>
              <a:highlight>
                <a:srgbClr val="FFFFFF"/>
              </a:highlight>
              <a:latin typeface="Arial"/>
              <a:ea typeface="Arial"/>
              <a:cs typeface="Arial"/>
              <a:sym typeface="Arial"/>
            </a:endParaRPr>
          </a:p>
          <a:p>
            <a:pPr indent="0" lvl="0" marL="0" rtl="0" algn="l">
              <a:lnSpc>
                <a:spcPct val="100000"/>
              </a:lnSpc>
              <a:spcBef>
                <a:spcPts val="800"/>
              </a:spcBef>
              <a:spcAft>
                <a:spcPts val="0"/>
              </a:spcAft>
              <a:buSzPts val="1400"/>
              <a:buNone/>
            </a:pPr>
            <a:r>
              <a:t/>
            </a:r>
            <a:endParaRPr/>
          </a:p>
        </p:txBody>
      </p:sp>
      <p:sp>
        <p:nvSpPr>
          <p:cNvPr id="436" name="Google Shape;436;g1b4873d8cb0_1_15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P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b4873d8cb0_1_1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g1b4873d8cb0_1_16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1100"/>
              <a:buNone/>
            </a:pPr>
            <a:r>
              <a:rPr lang="es-PE" sz="1350">
                <a:solidFill>
                  <a:srgbClr val="333333"/>
                </a:solidFill>
                <a:highlight>
                  <a:srgbClr val="FFFFFF"/>
                </a:highlight>
                <a:latin typeface="Arial"/>
                <a:ea typeface="Arial"/>
                <a:cs typeface="Arial"/>
                <a:sym typeface="Arial"/>
              </a:rPr>
              <a:t>Los humanos no comienzan su pensamiento desde cero cada segundo. A medida que lee este ensayo, comprende cada palabra en función de su comprensión de las palabras anteriores. No tiras todo y empiezas a pensar desde cero otra vez. Tus pensamientos tienen persistencia.</a:t>
            </a:r>
            <a:endParaRPr sz="1350">
              <a:solidFill>
                <a:srgbClr val="333333"/>
              </a:solidFill>
              <a:highlight>
                <a:srgbClr val="FFFFFF"/>
              </a:highlight>
              <a:latin typeface="Arial"/>
              <a:ea typeface="Arial"/>
              <a:cs typeface="Arial"/>
              <a:sym typeface="Arial"/>
            </a:endParaRPr>
          </a:p>
          <a:p>
            <a:pPr indent="0" lvl="0" marL="0" rtl="0" algn="just">
              <a:lnSpc>
                <a:spcPct val="115000"/>
              </a:lnSpc>
              <a:spcBef>
                <a:spcPts val="800"/>
              </a:spcBef>
              <a:spcAft>
                <a:spcPts val="0"/>
              </a:spcAft>
              <a:buSzPts val="1100"/>
              <a:buNone/>
            </a:pPr>
            <a:r>
              <a:rPr lang="es-PE" sz="1350">
                <a:solidFill>
                  <a:srgbClr val="333333"/>
                </a:solidFill>
                <a:highlight>
                  <a:srgbClr val="FFFFFF"/>
                </a:highlight>
                <a:latin typeface="Arial"/>
                <a:ea typeface="Arial"/>
                <a:cs typeface="Arial"/>
                <a:sym typeface="Arial"/>
              </a:rPr>
              <a:t>Las redes neuronales tradicionales no pueden hacer esto y parece una gran deficiencia. Por ejemplo, imagine que desea clasificar qué tipo de evento está sucediendo en cada punto de una película. No está claro cómo una red neuronal tradicional podría usar su razonamiento sobre eventos anteriores en la película para informar los posteriores.</a:t>
            </a:r>
            <a:endParaRPr sz="1350">
              <a:solidFill>
                <a:srgbClr val="333333"/>
              </a:solidFill>
              <a:highlight>
                <a:srgbClr val="FFFFFF"/>
              </a:highlight>
              <a:latin typeface="Arial"/>
              <a:ea typeface="Arial"/>
              <a:cs typeface="Arial"/>
              <a:sym typeface="Arial"/>
            </a:endParaRPr>
          </a:p>
          <a:p>
            <a:pPr indent="0" lvl="0" marL="0" rtl="0" algn="just">
              <a:lnSpc>
                <a:spcPct val="115000"/>
              </a:lnSpc>
              <a:spcBef>
                <a:spcPts val="800"/>
              </a:spcBef>
              <a:spcAft>
                <a:spcPts val="0"/>
              </a:spcAft>
              <a:buSzPts val="1100"/>
              <a:buNone/>
            </a:pPr>
            <a:r>
              <a:rPr lang="es-PE" sz="1350">
                <a:solidFill>
                  <a:srgbClr val="333333"/>
                </a:solidFill>
                <a:highlight>
                  <a:srgbClr val="FFFFFF"/>
                </a:highlight>
                <a:latin typeface="Arial"/>
                <a:ea typeface="Arial"/>
                <a:cs typeface="Arial"/>
                <a:sym typeface="Arial"/>
              </a:rPr>
              <a:t>Las redes neuronales recurrentes abordan este problema. Son redes con bucles en ellas, lo que permite que la información persista.</a:t>
            </a:r>
            <a:endParaRPr sz="1350">
              <a:solidFill>
                <a:srgbClr val="333333"/>
              </a:solidFill>
              <a:highlight>
                <a:srgbClr val="FFFFFF"/>
              </a:highlight>
              <a:latin typeface="Arial"/>
              <a:ea typeface="Arial"/>
              <a:cs typeface="Arial"/>
              <a:sym typeface="Arial"/>
            </a:endParaRPr>
          </a:p>
          <a:p>
            <a:pPr indent="0" lvl="0" marL="0" rtl="0" algn="l">
              <a:lnSpc>
                <a:spcPct val="100000"/>
              </a:lnSpc>
              <a:spcBef>
                <a:spcPts val="800"/>
              </a:spcBef>
              <a:spcAft>
                <a:spcPts val="0"/>
              </a:spcAft>
              <a:buSzPts val="1400"/>
              <a:buNone/>
            </a:pPr>
            <a:r>
              <a:t/>
            </a:r>
            <a:endParaRPr/>
          </a:p>
        </p:txBody>
      </p:sp>
      <p:sp>
        <p:nvSpPr>
          <p:cNvPr id="446" name="Google Shape;446;g1b4873d8cb0_1_16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P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b4873d8cb0_1_1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1b4873d8cb0_1_16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SzPts val="1100"/>
              <a:buNone/>
            </a:pPr>
            <a:r>
              <a:rPr lang="es-PE" sz="1350">
                <a:solidFill>
                  <a:srgbClr val="333333"/>
                </a:solidFill>
                <a:highlight>
                  <a:srgbClr val="FFFFFF"/>
                </a:highlight>
                <a:latin typeface="Arial"/>
                <a:ea typeface="Arial"/>
                <a:cs typeface="Arial"/>
                <a:sym typeface="Arial"/>
              </a:rPr>
              <a:t>Los humanos no comienzan su pensamiento desde cero cada segundo. A medida que lee este ensayo, comprende cada palabra en función de su comprensión de las palabras anteriores. No tiras todo y empiezas a pensar desde cero otra vez. Tus pensamientos tienen persistencia.</a:t>
            </a:r>
            <a:endParaRPr sz="1350">
              <a:solidFill>
                <a:srgbClr val="333333"/>
              </a:solidFill>
              <a:highlight>
                <a:srgbClr val="FFFFFF"/>
              </a:highlight>
              <a:latin typeface="Arial"/>
              <a:ea typeface="Arial"/>
              <a:cs typeface="Arial"/>
              <a:sym typeface="Arial"/>
            </a:endParaRPr>
          </a:p>
          <a:p>
            <a:pPr indent="0" lvl="0" marL="0" rtl="0" algn="just">
              <a:lnSpc>
                <a:spcPct val="115000"/>
              </a:lnSpc>
              <a:spcBef>
                <a:spcPts val="800"/>
              </a:spcBef>
              <a:spcAft>
                <a:spcPts val="0"/>
              </a:spcAft>
              <a:buSzPts val="1100"/>
              <a:buNone/>
            </a:pPr>
            <a:r>
              <a:rPr lang="es-PE" sz="1350">
                <a:solidFill>
                  <a:srgbClr val="333333"/>
                </a:solidFill>
                <a:highlight>
                  <a:srgbClr val="FFFFFF"/>
                </a:highlight>
                <a:latin typeface="Arial"/>
                <a:ea typeface="Arial"/>
                <a:cs typeface="Arial"/>
                <a:sym typeface="Arial"/>
              </a:rPr>
              <a:t>Las redes neuronales tradicionales no pueden hacer esto y parece una gran deficiencia. Por ejemplo, imagine que desea clasificar qué tipo de evento está sucediendo en cada punto de una película. No está claro cómo una red neuronal tradicional podría usar su razonamiento sobre eventos anteriores en la película para informar los posteriores.</a:t>
            </a:r>
            <a:endParaRPr sz="1350">
              <a:solidFill>
                <a:srgbClr val="333333"/>
              </a:solidFill>
              <a:highlight>
                <a:srgbClr val="FFFFFF"/>
              </a:highlight>
              <a:latin typeface="Arial"/>
              <a:ea typeface="Arial"/>
              <a:cs typeface="Arial"/>
              <a:sym typeface="Arial"/>
            </a:endParaRPr>
          </a:p>
          <a:p>
            <a:pPr indent="0" lvl="0" marL="0" rtl="0" algn="just">
              <a:lnSpc>
                <a:spcPct val="115000"/>
              </a:lnSpc>
              <a:spcBef>
                <a:spcPts val="800"/>
              </a:spcBef>
              <a:spcAft>
                <a:spcPts val="0"/>
              </a:spcAft>
              <a:buSzPts val="1100"/>
              <a:buNone/>
            </a:pPr>
            <a:r>
              <a:rPr lang="es-PE" sz="1350">
                <a:solidFill>
                  <a:srgbClr val="333333"/>
                </a:solidFill>
                <a:highlight>
                  <a:srgbClr val="FFFFFF"/>
                </a:highlight>
                <a:latin typeface="Arial"/>
                <a:ea typeface="Arial"/>
                <a:cs typeface="Arial"/>
                <a:sym typeface="Arial"/>
              </a:rPr>
              <a:t>Las redes neuronales recurrentes abordan este problema. Son redes con bucles en ellas, lo que permite que la información persista.</a:t>
            </a:r>
            <a:endParaRPr sz="1350">
              <a:solidFill>
                <a:srgbClr val="333333"/>
              </a:solidFill>
              <a:highlight>
                <a:srgbClr val="FFFFFF"/>
              </a:highlight>
              <a:latin typeface="Arial"/>
              <a:ea typeface="Arial"/>
              <a:cs typeface="Arial"/>
              <a:sym typeface="Arial"/>
            </a:endParaRPr>
          </a:p>
          <a:p>
            <a:pPr indent="0" lvl="0" marL="0" rtl="0" algn="l">
              <a:lnSpc>
                <a:spcPct val="100000"/>
              </a:lnSpc>
              <a:spcBef>
                <a:spcPts val="800"/>
              </a:spcBef>
              <a:spcAft>
                <a:spcPts val="0"/>
              </a:spcAft>
              <a:buSzPts val="1400"/>
              <a:buNone/>
            </a:pPr>
            <a:r>
              <a:t/>
            </a:r>
            <a:endParaRPr/>
          </a:p>
        </p:txBody>
      </p:sp>
      <p:sp>
        <p:nvSpPr>
          <p:cNvPr id="456" name="Google Shape;456;g1b4873d8cb0_1_16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P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b965881625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1b965881625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b4873d8cb0_1_16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1b4873d8cb0_1_16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g1b4873d8cb0_1_16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P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b5d15b8bf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1b5d15b8bff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b5d15b8bff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g1b5d15b8bff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b5d15b8bf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g1b5d15b8bff_0_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b5d15b8bf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1b5d15b8bff_0_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b5d15b8bff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1b5d15b8bff_0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b5d15b8bff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1b5d15b8bff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b5d15b8bff_0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g1b5d15b8bff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b5d15b8bff_0_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g1b5d15b8bff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b4873d8cb0_1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PE"/>
              <a:t>Que estudias</a:t>
            </a:r>
            <a:endParaRPr/>
          </a:p>
          <a:p>
            <a:pPr indent="0" lvl="0" marL="0" rtl="0" algn="l">
              <a:spcBef>
                <a:spcPts val="0"/>
              </a:spcBef>
              <a:spcAft>
                <a:spcPts val="0"/>
              </a:spcAft>
              <a:buNone/>
            </a:pPr>
            <a:r>
              <a:rPr lang="es-PE"/>
              <a:t>Donde y de que laboras?</a:t>
            </a:r>
            <a:endParaRPr/>
          </a:p>
          <a:p>
            <a:pPr indent="0" lvl="0" marL="0" rtl="0" algn="l">
              <a:spcBef>
                <a:spcPts val="0"/>
              </a:spcBef>
              <a:spcAft>
                <a:spcPts val="0"/>
              </a:spcAft>
              <a:buNone/>
            </a:pPr>
            <a:r>
              <a:rPr lang="es-PE"/>
              <a:t>como y porque te animaste al semillero</a:t>
            </a:r>
            <a:endParaRPr/>
          </a:p>
        </p:txBody>
      </p:sp>
      <p:sp>
        <p:nvSpPr>
          <p:cNvPr id="303" name="Google Shape;303;g1b4873d8cb0_1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r>
              <a:rPr lang="es-PE"/>
              <a:t>Este proyecto es para crear un chatbot usando memoria a largo plazo (LSTM) para poder comprender la intención y predecir acciones del usuario.</a:t>
            </a:r>
            <a:endParaRPr/>
          </a:p>
        </p:txBody>
      </p:sp>
      <p:sp>
        <p:nvSpPr>
          <p:cNvPr id="330" name="Google Shape;330;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P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PE"/>
              <a:t>El presente trabajo busca sumar a las posibilidades que los docentes tenemos de apelar a herramientas  tecnológicas  para  nuestra  tarea,  a  los  asistentes  conversacionales  o  mejor conocidos como bots o chatbots, al que podemos definir como un asistente virtual.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PE"/>
              <a:t>Asistente virtual (también conocido como agente computacional inteligente, chatbot, chatterbot, boto robot de charla) es  un  conjunto  de  programas  informáticos  capaces  de  interactuar  con  los  seres  humanos mediante  el  lenguaje  natural,  en  lugar  de  una  interfaz  gráfica/GUI  como  Windows  o  una línea de comando al estilo DOS(Carraspi 2012)</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338" name="Google Shape;33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b4873d8cb0_1_14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PE"/>
              <a:t>El proyecto planteado tiene como objeto de estudio el impacto de la implementación de un modelo de tecnología cognitiva para mejorar los servicios de soporte académico con chatbots en instituciones universitarias. El desarrollo de este proyecto se encuentra basado en el área de conocimiento de Sistemas de Información, puesto que se trabajarán conceptos técnicos relacionados a la computación cognitiva</a:t>
            </a:r>
            <a:endParaRPr/>
          </a:p>
        </p:txBody>
      </p:sp>
      <p:sp>
        <p:nvSpPr>
          <p:cNvPr id="345" name="Google Shape;345;g1b4873d8cb0_1_14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rPr lang="es-PE"/>
              <a:t>Problematicaa</a:t>
            </a:r>
            <a:endParaRPr/>
          </a:p>
          <a:p>
            <a:pPr indent="0" lvl="0" marL="0" rtl="0" algn="l">
              <a:lnSpc>
                <a:spcPct val="100000"/>
              </a:lnSpc>
              <a:spcBef>
                <a:spcPts val="0"/>
              </a:spcBef>
              <a:spcAft>
                <a:spcPts val="0"/>
              </a:spcAft>
              <a:buClr>
                <a:schemeClr val="dk1"/>
              </a:buClr>
              <a:buSzPts val="1200"/>
              <a:buFont typeface="Calibri"/>
              <a:buNone/>
            </a:pPr>
            <a:r>
              <a:rPr lang="es-PE"/>
              <a:t>Apoyar al área de Canales de Contacto alumnado mediante el uso de soluciones cognitivas para optimizar la experiencia del estudiante en la institución universitaria</a:t>
            </a:r>
            <a:endParaRPr/>
          </a:p>
          <a:p>
            <a:pPr indent="0" lvl="0" marL="0" rtl="0" algn="l">
              <a:lnSpc>
                <a:spcPct val="100000"/>
              </a:lnSpc>
              <a:spcBef>
                <a:spcPts val="0"/>
              </a:spcBef>
              <a:spcAft>
                <a:spcPts val="0"/>
              </a:spcAft>
              <a:buClr>
                <a:schemeClr val="dk1"/>
              </a:buClr>
              <a:buSzPts val="1200"/>
              <a:buFont typeface="Calibri"/>
              <a:buNone/>
            </a:pPr>
            <a:r>
              <a:rPr lang="es-PE"/>
              <a:t>Causas</a:t>
            </a:r>
            <a:endParaRPr/>
          </a:p>
          <a:p>
            <a:pPr indent="0" lvl="0" marL="0" rtl="0" algn="l">
              <a:lnSpc>
                <a:spcPct val="100000"/>
              </a:lnSpc>
              <a:spcBef>
                <a:spcPts val="0"/>
              </a:spcBef>
              <a:spcAft>
                <a:spcPts val="0"/>
              </a:spcAft>
              <a:buClr>
                <a:schemeClr val="dk1"/>
              </a:buClr>
              <a:buSzPts val="1100"/>
              <a:buFont typeface="Arial"/>
              <a:buNone/>
            </a:pPr>
            <a:r>
              <a:rPr lang="es-PE"/>
              <a:t>Las iniciativas que propicien un mayor aprovechamiento de la interacción con el estudiante son incipientes en el área.</a:t>
            </a:r>
            <a:endParaRPr/>
          </a:p>
          <a:p>
            <a:pPr indent="0" lvl="0" marL="0" rtl="0" algn="l">
              <a:lnSpc>
                <a:spcPct val="100000"/>
              </a:lnSpc>
              <a:spcBef>
                <a:spcPts val="0"/>
              </a:spcBef>
              <a:spcAft>
                <a:spcPts val="0"/>
              </a:spcAft>
              <a:buClr>
                <a:schemeClr val="dk1"/>
              </a:buClr>
              <a:buSzPts val="1100"/>
              <a:buFont typeface="Arial"/>
              <a:buNone/>
            </a:pPr>
            <a:r>
              <a:rPr lang="es-PE"/>
              <a:t>. El tiempo de respuesta de la plataforma web del área excede al esperado por el estudiante. No existe un canal online inmediato (24/7) vigente que apoye a esta área.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352" name="Google Shape;35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P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4.png"/><Relationship Id="rId4" Type="http://schemas.openxmlformats.org/officeDocument/2006/relationships/image" Target="../media/image7.png"/><Relationship Id="rId11" Type="http://schemas.openxmlformats.org/officeDocument/2006/relationships/image" Target="../media/image2.png"/><Relationship Id="rId10" Type="http://schemas.openxmlformats.org/officeDocument/2006/relationships/image" Target="../media/image22.png"/><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4.png"/><Relationship Id="rId4" Type="http://schemas.openxmlformats.org/officeDocument/2006/relationships/image" Target="../media/image7.png"/><Relationship Id="rId11" Type="http://schemas.openxmlformats.org/officeDocument/2006/relationships/image" Target="../media/image2.png"/><Relationship Id="rId10" Type="http://schemas.openxmlformats.org/officeDocument/2006/relationships/image" Target="../media/image22.png"/><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4.png"/><Relationship Id="rId4" Type="http://schemas.openxmlformats.org/officeDocument/2006/relationships/image" Target="../media/image7.png"/><Relationship Id="rId11" Type="http://schemas.openxmlformats.org/officeDocument/2006/relationships/image" Target="../media/image2.png"/><Relationship Id="rId10" Type="http://schemas.openxmlformats.org/officeDocument/2006/relationships/image" Target="../media/image22.png"/><Relationship Id="rId9" Type="http://schemas.openxmlformats.org/officeDocument/2006/relationships/image" Target="../media/image1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5.png"/><Relationship Id="rId8"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icio1">
  <p:cSld name="Diapositiva de título">
    <p:spTree>
      <p:nvGrpSpPr>
        <p:cNvPr id="15" name="Shape 15"/>
        <p:cNvGrpSpPr/>
        <p:nvPr/>
      </p:nvGrpSpPr>
      <p:grpSpPr>
        <a:xfrm>
          <a:off x="0" y="0"/>
          <a:ext cx="0" cy="0"/>
          <a:chOff x="0" y="0"/>
          <a:chExt cx="0" cy="0"/>
        </a:xfrm>
      </p:grpSpPr>
      <p:pic>
        <p:nvPicPr>
          <p:cNvPr id="16" name="Google Shape;16;p45"/>
          <p:cNvPicPr preferRelativeResize="0"/>
          <p:nvPr/>
        </p:nvPicPr>
        <p:blipFill rotWithShape="1">
          <a:blip r:embed="rId2">
            <a:alphaModFix/>
          </a:blip>
          <a:srcRect b="0" l="0" r="0" t="0"/>
          <a:stretch/>
        </p:blipFill>
        <p:spPr>
          <a:xfrm>
            <a:off x="3132082" y="2204864"/>
            <a:ext cx="5927835" cy="1931839"/>
          </a:xfrm>
          <a:prstGeom prst="rect">
            <a:avLst/>
          </a:prstGeom>
          <a:noFill/>
          <a:ln>
            <a:noFill/>
          </a:ln>
        </p:spPr>
      </p:pic>
      <p:pic>
        <p:nvPicPr>
          <p:cNvPr id="17" name="Google Shape;17;p45"/>
          <p:cNvPicPr preferRelativeResize="0"/>
          <p:nvPr/>
        </p:nvPicPr>
        <p:blipFill rotWithShape="1">
          <a:blip r:embed="rId3">
            <a:alphaModFix/>
          </a:blip>
          <a:srcRect b="0" l="0" r="0" t="0"/>
          <a:stretch/>
        </p:blipFill>
        <p:spPr>
          <a:xfrm>
            <a:off x="4707358" y="6237312"/>
            <a:ext cx="2777283" cy="40185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a">
  <p:cSld name="Sólo el título">
    <p:spTree>
      <p:nvGrpSpPr>
        <p:cNvPr id="51" name="Shape 51"/>
        <p:cNvGrpSpPr/>
        <p:nvPr/>
      </p:nvGrpSpPr>
      <p:grpSpPr>
        <a:xfrm>
          <a:off x="0" y="0"/>
          <a:ext cx="0" cy="0"/>
          <a:chOff x="0" y="0"/>
          <a:chExt cx="0" cy="0"/>
        </a:xfrm>
      </p:grpSpPr>
      <p:sp>
        <p:nvSpPr>
          <p:cNvPr id="52" name="Google Shape;52;p54"/>
          <p:cNvSpPr/>
          <p:nvPr/>
        </p:nvSpPr>
        <p:spPr>
          <a:xfrm>
            <a:off x="0" y="-3801"/>
            <a:ext cx="12192000" cy="6861801"/>
          </a:xfrm>
          <a:prstGeom prst="rect">
            <a:avLst/>
          </a:prstGeom>
          <a:solidFill>
            <a:srgbClr val="041B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 name="Google Shape;53;p54"/>
          <p:cNvSpPr txBox="1"/>
          <p:nvPr/>
        </p:nvSpPr>
        <p:spPr>
          <a:xfrm>
            <a:off x="1487488" y="6309320"/>
            <a:ext cx="9368363" cy="4120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54" name="Google Shape;54;p54"/>
          <p:cNvSpPr txBox="1"/>
          <p:nvPr>
            <p:ph type="title"/>
          </p:nvPr>
        </p:nvSpPr>
        <p:spPr>
          <a:xfrm>
            <a:off x="609600" y="2855599"/>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Montserrat Black"/>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a">
  <p:cSld name="1_Sólo el título">
    <p:spTree>
      <p:nvGrpSpPr>
        <p:cNvPr id="55" name="Shape 55"/>
        <p:cNvGrpSpPr/>
        <p:nvPr/>
      </p:nvGrpSpPr>
      <p:grpSpPr>
        <a:xfrm>
          <a:off x="0" y="0"/>
          <a:ext cx="0" cy="0"/>
          <a:chOff x="0" y="0"/>
          <a:chExt cx="0" cy="0"/>
        </a:xfrm>
      </p:grpSpPr>
      <p:sp>
        <p:nvSpPr>
          <p:cNvPr id="56" name="Google Shape;56;p55"/>
          <p:cNvSpPr/>
          <p:nvPr/>
        </p:nvSpPr>
        <p:spPr>
          <a:xfrm>
            <a:off x="0" y="-3801"/>
            <a:ext cx="12192000" cy="6861801"/>
          </a:xfrm>
          <a:prstGeom prst="rect">
            <a:avLst/>
          </a:prstGeom>
          <a:solidFill>
            <a:srgbClr val="DF28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 name="Google Shape;57;p55"/>
          <p:cNvSpPr txBox="1"/>
          <p:nvPr/>
        </p:nvSpPr>
        <p:spPr>
          <a:xfrm>
            <a:off x="1487488" y="6309320"/>
            <a:ext cx="9368363" cy="4120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58" name="Google Shape;58;p55"/>
          <p:cNvSpPr txBox="1"/>
          <p:nvPr>
            <p:ph type="title"/>
          </p:nvPr>
        </p:nvSpPr>
        <p:spPr>
          <a:xfrm>
            <a:off x="609600" y="2855599"/>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Montserrat Black"/>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a">
  <p:cSld name="Contenido con título">
    <p:spTree>
      <p:nvGrpSpPr>
        <p:cNvPr id="59" name="Shape 59"/>
        <p:cNvGrpSpPr/>
        <p:nvPr/>
      </p:nvGrpSpPr>
      <p:grpSpPr>
        <a:xfrm>
          <a:off x="0" y="0"/>
          <a:ext cx="0" cy="0"/>
          <a:chOff x="0" y="0"/>
          <a:chExt cx="0" cy="0"/>
        </a:xfrm>
      </p:grpSpPr>
      <p:sp>
        <p:nvSpPr>
          <p:cNvPr id="60" name="Google Shape;60;p56"/>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56"/>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
        <p:nvSpPr>
          <p:cNvPr id="63" name="Google Shape;63;p56"/>
          <p:cNvSpPr/>
          <p:nvPr/>
        </p:nvSpPr>
        <p:spPr>
          <a:xfrm>
            <a:off x="0" y="-3801"/>
            <a:ext cx="12192000" cy="6861801"/>
          </a:xfrm>
          <a:prstGeom prst="rect">
            <a:avLst/>
          </a:prstGeom>
          <a:solidFill>
            <a:srgbClr val="FFB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 name="Google Shape;64;p56"/>
          <p:cNvSpPr txBox="1"/>
          <p:nvPr/>
        </p:nvSpPr>
        <p:spPr>
          <a:xfrm>
            <a:off x="1487488" y="6309320"/>
            <a:ext cx="9368363" cy="4120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65" name="Google Shape;65;p56"/>
          <p:cNvSpPr txBox="1"/>
          <p:nvPr>
            <p:ph type="title"/>
          </p:nvPr>
        </p:nvSpPr>
        <p:spPr>
          <a:xfrm>
            <a:off x="609600" y="2855599"/>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fil expositor">
  <p:cSld name="Título y objetos">
    <p:spTree>
      <p:nvGrpSpPr>
        <p:cNvPr id="66" name="Shape 66"/>
        <p:cNvGrpSpPr/>
        <p:nvPr/>
      </p:nvGrpSpPr>
      <p:grpSpPr>
        <a:xfrm>
          <a:off x="0" y="0"/>
          <a:ext cx="0" cy="0"/>
          <a:chOff x="0" y="0"/>
          <a:chExt cx="0" cy="0"/>
        </a:xfrm>
      </p:grpSpPr>
      <p:sp>
        <p:nvSpPr>
          <p:cNvPr id="67" name="Google Shape;67;p57"/>
          <p:cNvSpPr txBox="1"/>
          <p:nvPr/>
        </p:nvSpPr>
        <p:spPr>
          <a:xfrm>
            <a:off x="6528048" y="1556792"/>
            <a:ext cx="295232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PE" sz="4000" u="none" cap="none" strike="noStrike">
                <a:solidFill>
                  <a:srgbClr val="DF284A"/>
                </a:solidFill>
                <a:latin typeface="Montserrat Black"/>
                <a:ea typeface="Montserrat Black"/>
                <a:cs typeface="Montserrat Black"/>
                <a:sym typeface="Montserrat Black"/>
              </a:rPr>
              <a:t>Expositor</a:t>
            </a:r>
            <a:endParaRPr b="1" i="0" sz="4000" u="none" cap="none" strike="noStrike">
              <a:solidFill>
                <a:srgbClr val="DF284A"/>
              </a:solidFill>
              <a:latin typeface="Montserrat Black"/>
              <a:ea typeface="Montserrat Black"/>
              <a:cs typeface="Montserrat Black"/>
              <a:sym typeface="Montserrat Black"/>
            </a:endParaRPr>
          </a:p>
        </p:txBody>
      </p:sp>
      <p:pic>
        <p:nvPicPr>
          <p:cNvPr id="68" name="Google Shape;68;p57"/>
          <p:cNvPicPr preferRelativeResize="0"/>
          <p:nvPr/>
        </p:nvPicPr>
        <p:blipFill rotWithShape="1">
          <a:blip r:embed="rId2">
            <a:alphaModFix/>
          </a:blip>
          <a:srcRect b="0" l="0" r="0" t="0"/>
          <a:stretch/>
        </p:blipFill>
        <p:spPr>
          <a:xfrm>
            <a:off x="6672064" y="3198490"/>
            <a:ext cx="432048" cy="432048"/>
          </a:xfrm>
          <a:prstGeom prst="rect">
            <a:avLst/>
          </a:prstGeom>
          <a:noFill/>
          <a:ln>
            <a:noFill/>
          </a:ln>
        </p:spPr>
      </p:pic>
      <p:pic>
        <p:nvPicPr>
          <p:cNvPr id="69" name="Google Shape;69;p57"/>
          <p:cNvPicPr preferRelativeResize="0"/>
          <p:nvPr/>
        </p:nvPicPr>
        <p:blipFill rotWithShape="1">
          <a:blip r:embed="rId3">
            <a:alphaModFix/>
          </a:blip>
          <a:srcRect b="0" l="0" r="0" t="0"/>
          <a:stretch/>
        </p:blipFill>
        <p:spPr>
          <a:xfrm>
            <a:off x="6683102" y="4327307"/>
            <a:ext cx="432048" cy="432048"/>
          </a:xfrm>
          <a:prstGeom prst="rect">
            <a:avLst/>
          </a:prstGeom>
          <a:noFill/>
          <a:ln>
            <a:noFill/>
          </a:ln>
        </p:spPr>
      </p:pic>
      <p:pic>
        <p:nvPicPr>
          <p:cNvPr id="70" name="Google Shape;70;p57"/>
          <p:cNvPicPr preferRelativeResize="0"/>
          <p:nvPr/>
        </p:nvPicPr>
        <p:blipFill rotWithShape="1">
          <a:blip r:embed="rId4">
            <a:alphaModFix/>
          </a:blip>
          <a:srcRect b="0" l="0" r="0" t="0"/>
          <a:stretch/>
        </p:blipFill>
        <p:spPr>
          <a:xfrm>
            <a:off x="6672064" y="3772622"/>
            <a:ext cx="432048" cy="432048"/>
          </a:xfrm>
          <a:prstGeom prst="rect">
            <a:avLst/>
          </a:prstGeom>
          <a:noFill/>
          <a:ln>
            <a:noFill/>
          </a:ln>
        </p:spPr>
      </p:pic>
      <p:pic>
        <p:nvPicPr>
          <p:cNvPr id="71" name="Google Shape;71;p57"/>
          <p:cNvPicPr preferRelativeResize="0"/>
          <p:nvPr/>
        </p:nvPicPr>
        <p:blipFill rotWithShape="1">
          <a:blip r:embed="rId5">
            <a:alphaModFix/>
          </a:blip>
          <a:srcRect b="0" l="0" r="0" t="0"/>
          <a:stretch/>
        </p:blipFill>
        <p:spPr>
          <a:xfrm>
            <a:off x="276873" y="273023"/>
            <a:ext cx="2016224" cy="6570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p:cSld name="Título y texto vertical">
    <p:spTree>
      <p:nvGrpSpPr>
        <p:cNvPr id="72" name="Shape 72"/>
        <p:cNvGrpSpPr/>
        <p:nvPr/>
      </p:nvGrpSpPr>
      <p:grpSpPr>
        <a:xfrm>
          <a:off x="0" y="0"/>
          <a:ext cx="0" cy="0"/>
          <a:chOff x="0" y="0"/>
          <a:chExt cx="0" cy="0"/>
        </a:xfrm>
      </p:grpSpPr>
      <p:pic>
        <p:nvPicPr>
          <p:cNvPr id="73" name="Google Shape;73;p58"/>
          <p:cNvPicPr preferRelativeResize="0"/>
          <p:nvPr/>
        </p:nvPicPr>
        <p:blipFill rotWithShape="1">
          <a:blip r:embed="rId2">
            <a:alphaModFix/>
          </a:blip>
          <a:srcRect b="0" l="0" r="0" t="0"/>
          <a:stretch/>
        </p:blipFill>
        <p:spPr>
          <a:xfrm>
            <a:off x="4229311" y="5589241"/>
            <a:ext cx="3733376" cy="705991"/>
          </a:xfrm>
          <a:prstGeom prst="rect">
            <a:avLst/>
          </a:prstGeom>
          <a:noFill/>
          <a:ln>
            <a:noFill/>
          </a:ln>
        </p:spPr>
      </p:pic>
      <p:sp>
        <p:nvSpPr>
          <p:cNvPr id="74" name="Google Shape;74;p58"/>
          <p:cNvSpPr/>
          <p:nvPr/>
        </p:nvSpPr>
        <p:spPr>
          <a:xfrm>
            <a:off x="0" y="-3801"/>
            <a:ext cx="12192000" cy="6861801"/>
          </a:xfrm>
          <a:prstGeom prst="rect">
            <a:avLst/>
          </a:prstGeom>
          <a:solidFill>
            <a:srgbClr val="31CC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5" name="Google Shape;75;p58"/>
          <p:cNvSpPr txBox="1"/>
          <p:nvPr/>
        </p:nvSpPr>
        <p:spPr>
          <a:xfrm>
            <a:off x="1487488" y="6309320"/>
            <a:ext cx="9368363" cy="4120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76" name="Google Shape;76;p58"/>
          <p:cNvSpPr txBox="1"/>
          <p:nvPr/>
        </p:nvSpPr>
        <p:spPr>
          <a:xfrm>
            <a:off x="3445984" y="3073156"/>
            <a:ext cx="545137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s-PE" sz="4000" u="none" cap="none" strike="noStrike">
                <a:solidFill>
                  <a:schemeClr val="lt1"/>
                </a:solidFill>
                <a:latin typeface="Montserrat Black"/>
                <a:ea typeface="Montserrat Black"/>
                <a:cs typeface="Montserrat Black"/>
                <a:sym typeface="Montserrat Black"/>
              </a:rPr>
              <a:t>Encuéntranos en</a:t>
            </a:r>
            <a:endParaRPr b="1" i="0" sz="4000" u="none" cap="none" strike="noStrike">
              <a:solidFill>
                <a:schemeClr val="lt1"/>
              </a:solidFill>
              <a:latin typeface="Montserrat Black"/>
              <a:ea typeface="Montserrat Black"/>
              <a:cs typeface="Montserrat Black"/>
              <a:sym typeface="Montserrat Black"/>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p:cSld name="Título vertical y texto">
    <p:spTree>
      <p:nvGrpSpPr>
        <p:cNvPr id="77" name="Shape 77"/>
        <p:cNvGrpSpPr/>
        <p:nvPr/>
      </p:nvGrpSpPr>
      <p:grpSpPr>
        <a:xfrm>
          <a:off x="0" y="0"/>
          <a:ext cx="0" cy="0"/>
          <a:chOff x="0" y="0"/>
          <a:chExt cx="0" cy="0"/>
        </a:xfrm>
      </p:grpSpPr>
      <p:pic>
        <p:nvPicPr>
          <p:cNvPr id="78" name="Google Shape;78;p59"/>
          <p:cNvPicPr preferRelativeResize="0"/>
          <p:nvPr/>
        </p:nvPicPr>
        <p:blipFill rotWithShape="1">
          <a:blip r:embed="rId2">
            <a:alphaModFix/>
          </a:blip>
          <a:srcRect b="0" l="0" r="0" t="0"/>
          <a:stretch/>
        </p:blipFill>
        <p:spPr>
          <a:xfrm>
            <a:off x="415451" y="1314058"/>
            <a:ext cx="6025688" cy="5343219"/>
          </a:xfrm>
          <a:prstGeom prst="rect">
            <a:avLst/>
          </a:prstGeom>
          <a:noFill/>
          <a:ln>
            <a:noFill/>
          </a:ln>
        </p:spPr>
      </p:pic>
      <p:pic>
        <p:nvPicPr>
          <p:cNvPr id="79" name="Google Shape;79;p59"/>
          <p:cNvPicPr preferRelativeResize="0"/>
          <p:nvPr/>
        </p:nvPicPr>
        <p:blipFill rotWithShape="1">
          <a:blip r:embed="rId3">
            <a:alphaModFix/>
          </a:blip>
          <a:srcRect b="0" l="0" r="0" t="0"/>
          <a:stretch/>
        </p:blipFill>
        <p:spPr>
          <a:xfrm>
            <a:off x="6927833" y="2144156"/>
            <a:ext cx="533064" cy="552332"/>
          </a:xfrm>
          <a:prstGeom prst="rect">
            <a:avLst/>
          </a:prstGeom>
          <a:noFill/>
          <a:ln>
            <a:noFill/>
          </a:ln>
        </p:spPr>
      </p:pic>
      <p:pic>
        <p:nvPicPr>
          <p:cNvPr id="80" name="Google Shape;80;p59"/>
          <p:cNvPicPr preferRelativeResize="0"/>
          <p:nvPr/>
        </p:nvPicPr>
        <p:blipFill rotWithShape="1">
          <a:blip r:embed="rId4">
            <a:alphaModFix/>
          </a:blip>
          <a:srcRect b="0" l="0" r="0" t="0"/>
          <a:stretch/>
        </p:blipFill>
        <p:spPr>
          <a:xfrm>
            <a:off x="6938230" y="2696434"/>
            <a:ext cx="526134" cy="552332"/>
          </a:xfrm>
          <a:prstGeom prst="rect">
            <a:avLst/>
          </a:prstGeom>
          <a:noFill/>
          <a:ln>
            <a:noFill/>
          </a:ln>
        </p:spPr>
      </p:pic>
      <p:pic>
        <p:nvPicPr>
          <p:cNvPr id="81" name="Google Shape;81;p59"/>
          <p:cNvPicPr preferRelativeResize="0"/>
          <p:nvPr/>
        </p:nvPicPr>
        <p:blipFill rotWithShape="1">
          <a:blip r:embed="rId5">
            <a:alphaModFix/>
          </a:blip>
          <a:srcRect b="0" l="0" r="0" t="0"/>
          <a:stretch/>
        </p:blipFill>
        <p:spPr>
          <a:xfrm>
            <a:off x="6931299" y="3246216"/>
            <a:ext cx="526134" cy="550720"/>
          </a:xfrm>
          <a:prstGeom prst="rect">
            <a:avLst/>
          </a:prstGeom>
          <a:noFill/>
          <a:ln>
            <a:noFill/>
          </a:ln>
        </p:spPr>
      </p:pic>
      <p:pic>
        <p:nvPicPr>
          <p:cNvPr id="82" name="Google Shape;82;p59"/>
          <p:cNvPicPr preferRelativeResize="0"/>
          <p:nvPr/>
        </p:nvPicPr>
        <p:blipFill rotWithShape="1">
          <a:blip r:embed="rId6">
            <a:alphaModFix/>
          </a:blip>
          <a:srcRect b="0" l="0" r="0" t="0"/>
          <a:stretch/>
        </p:blipFill>
        <p:spPr>
          <a:xfrm>
            <a:off x="6936880" y="3798439"/>
            <a:ext cx="527484" cy="550722"/>
          </a:xfrm>
          <a:prstGeom prst="rect">
            <a:avLst/>
          </a:prstGeom>
          <a:noFill/>
          <a:ln>
            <a:noFill/>
          </a:ln>
        </p:spPr>
      </p:pic>
      <p:pic>
        <p:nvPicPr>
          <p:cNvPr id="83" name="Google Shape;83;p59"/>
          <p:cNvPicPr preferRelativeResize="0"/>
          <p:nvPr/>
        </p:nvPicPr>
        <p:blipFill rotWithShape="1">
          <a:blip r:embed="rId7">
            <a:alphaModFix/>
          </a:blip>
          <a:srcRect b="0" l="0" r="0" t="0"/>
          <a:stretch/>
        </p:blipFill>
        <p:spPr>
          <a:xfrm>
            <a:off x="6931299" y="4349160"/>
            <a:ext cx="526135" cy="552224"/>
          </a:xfrm>
          <a:prstGeom prst="rect">
            <a:avLst/>
          </a:prstGeom>
          <a:noFill/>
          <a:ln>
            <a:noFill/>
          </a:ln>
        </p:spPr>
      </p:pic>
      <p:pic>
        <p:nvPicPr>
          <p:cNvPr id="84" name="Google Shape;84;p59"/>
          <p:cNvPicPr preferRelativeResize="0"/>
          <p:nvPr/>
        </p:nvPicPr>
        <p:blipFill rotWithShape="1">
          <a:blip r:embed="rId8">
            <a:alphaModFix/>
          </a:blip>
          <a:srcRect b="0" l="0" r="0" t="0"/>
          <a:stretch/>
        </p:blipFill>
        <p:spPr>
          <a:xfrm>
            <a:off x="7382519" y="2202364"/>
            <a:ext cx="2779305" cy="265539"/>
          </a:xfrm>
          <a:prstGeom prst="rect">
            <a:avLst/>
          </a:prstGeom>
          <a:noFill/>
          <a:ln>
            <a:noFill/>
          </a:ln>
        </p:spPr>
      </p:pic>
      <p:pic>
        <p:nvPicPr>
          <p:cNvPr id="85" name="Google Shape;85;p59"/>
          <p:cNvPicPr preferRelativeResize="0"/>
          <p:nvPr/>
        </p:nvPicPr>
        <p:blipFill rotWithShape="1">
          <a:blip r:embed="rId9">
            <a:alphaModFix/>
          </a:blip>
          <a:srcRect b="0" l="0" r="0" t="0"/>
          <a:stretch/>
        </p:blipFill>
        <p:spPr>
          <a:xfrm>
            <a:off x="7382519" y="2754782"/>
            <a:ext cx="1562099" cy="260350"/>
          </a:xfrm>
          <a:prstGeom prst="rect">
            <a:avLst/>
          </a:prstGeom>
          <a:noFill/>
          <a:ln>
            <a:noFill/>
          </a:ln>
        </p:spPr>
      </p:pic>
      <p:pic>
        <p:nvPicPr>
          <p:cNvPr id="86" name="Google Shape;86;p59"/>
          <p:cNvPicPr preferRelativeResize="0"/>
          <p:nvPr/>
        </p:nvPicPr>
        <p:blipFill rotWithShape="1">
          <a:blip r:embed="rId9">
            <a:alphaModFix/>
          </a:blip>
          <a:srcRect b="0" l="0" r="0" t="0"/>
          <a:stretch/>
        </p:blipFill>
        <p:spPr>
          <a:xfrm>
            <a:off x="7382519" y="3307060"/>
            <a:ext cx="1562099" cy="260350"/>
          </a:xfrm>
          <a:prstGeom prst="rect">
            <a:avLst/>
          </a:prstGeom>
          <a:noFill/>
          <a:ln>
            <a:noFill/>
          </a:ln>
        </p:spPr>
      </p:pic>
      <p:pic>
        <p:nvPicPr>
          <p:cNvPr id="87" name="Google Shape;87;p59"/>
          <p:cNvPicPr preferRelativeResize="0"/>
          <p:nvPr/>
        </p:nvPicPr>
        <p:blipFill rotWithShape="1">
          <a:blip r:embed="rId10">
            <a:alphaModFix/>
          </a:blip>
          <a:srcRect b="0" l="0" r="0" t="0"/>
          <a:stretch/>
        </p:blipFill>
        <p:spPr>
          <a:xfrm>
            <a:off x="7382519" y="3857194"/>
            <a:ext cx="3311736" cy="256946"/>
          </a:xfrm>
          <a:prstGeom prst="rect">
            <a:avLst/>
          </a:prstGeom>
          <a:noFill/>
          <a:ln>
            <a:noFill/>
          </a:ln>
        </p:spPr>
      </p:pic>
      <p:pic>
        <p:nvPicPr>
          <p:cNvPr id="88" name="Google Shape;88;p59"/>
          <p:cNvPicPr preferRelativeResize="0"/>
          <p:nvPr/>
        </p:nvPicPr>
        <p:blipFill rotWithShape="1">
          <a:blip r:embed="rId10">
            <a:alphaModFix/>
          </a:blip>
          <a:srcRect b="0" l="0" r="0" t="0"/>
          <a:stretch/>
        </p:blipFill>
        <p:spPr>
          <a:xfrm>
            <a:off x="7355492" y="4407915"/>
            <a:ext cx="3311736" cy="256946"/>
          </a:xfrm>
          <a:prstGeom prst="rect">
            <a:avLst/>
          </a:prstGeom>
          <a:noFill/>
          <a:ln>
            <a:noFill/>
          </a:ln>
        </p:spPr>
      </p:pic>
      <p:pic>
        <p:nvPicPr>
          <p:cNvPr id="89" name="Google Shape;89;p59"/>
          <p:cNvPicPr preferRelativeResize="0"/>
          <p:nvPr/>
        </p:nvPicPr>
        <p:blipFill rotWithShape="1">
          <a:blip r:embed="rId11">
            <a:alphaModFix/>
          </a:blip>
          <a:srcRect b="0" l="0" r="0" t="0"/>
          <a:stretch/>
        </p:blipFill>
        <p:spPr>
          <a:xfrm>
            <a:off x="276873" y="273023"/>
            <a:ext cx="2016224" cy="65707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p:cSld name="Imagen con título">
    <p:spTree>
      <p:nvGrpSpPr>
        <p:cNvPr id="90" name="Shape 90"/>
        <p:cNvGrpSpPr/>
        <p:nvPr/>
      </p:nvGrpSpPr>
      <p:grpSpPr>
        <a:xfrm>
          <a:off x="0" y="0"/>
          <a:ext cx="0" cy="0"/>
          <a:chOff x="0" y="0"/>
          <a:chExt cx="0" cy="0"/>
        </a:xfrm>
      </p:grpSpPr>
      <p:pic>
        <p:nvPicPr>
          <p:cNvPr id="91" name="Google Shape;91;p60"/>
          <p:cNvPicPr preferRelativeResize="0"/>
          <p:nvPr/>
        </p:nvPicPr>
        <p:blipFill rotWithShape="1">
          <a:blip r:embed="rId2">
            <a:alphaModFix/>
          </a:blip>
          <a:srcRect b="0" l="0" r="0" t="0"/>
          <a:stretch/>
        </p:blipFill>
        <p:spPr>
          <a:xfrm>
            <a:off x="360743" y="3791847"/>
            <a:ext cx="2305577" cy="3081199"/>
          </a:xfrm>
          <a:prstGeom prst="rect">
            <a:avLst/>
          </a:prstGeom>
          <a:noFill/>
          <a:ln>
            <a:noFill/>
          </a:ln>
        </p:spPr>
      </p:pic>
      <p:pic>
        <p:nvPicPr>
          <p:cNvPr id="92" name="Google Shape;92;p60"/>
          <p:cNvPicPr preferRelativeResize="0"/>
          <p:nvPr/>
        </p:nvPicPr>
        <p:blipFill rotWithShape="1">
          <a:blip r:embed="rId3">
            <a:alphaModFix/>
          </a:blip>
          <a:srcRect b="0" l="0" r="0" t="0"/>
          <a:stretch/>
        </p:blipFill>
        <p:spPr>
          <a:xfrm>
            <a:off x="3427222" y="3762328"/>
            <a:ext cx="2220613" cy="3095672"/>
          </a:xfrm>
          <a:prstGeom prst="rect">
            <a:avLst/>
          </a:prstGeom>
          <a:noFill/>
          <a:ln>
            <a:noFill/>
          </a:ln>
        </p:spPr>
      </p:pic>
      <p:pic>
        <p:nvPicPr>
          <p:cNvPr id="93" name="Google Shape;93;p60"/>
          <p:cNvPicPr preferRelativeResize="0"/>
          <p:nvPr/>
        </p:nvPicPr>
        <p:blipFill rotWithShape="1">
          <a:blip r:embed="rId4">
            <a:alphaModFix/>
          </a:blip>
          <a:srcRect b="0" l="0" r="0" t="0"/>
          <a:stretch/>
        </p:blipFill>
        <p:spPr>
          <a:xfrm>
            <a:off x="6384032" y="3826549"/>
            <a:ext cx="2077105" cy="3031451"/>
          </a:xfrm>
          <a:prstGeom prst="rect">
            <a:avLst/>
          </a:prstGeom>
          <a:noFill/>
          <a:ln>
            <a:noFill/>
          </a:ln>
        </p:spPr>
      </p:pic>
      <p:pic>
        <p:nvPicPr>
          <p:cNvPr id="94" name="Google Shape;94;p60"/>
          <p:cNvPicPr preferRelativeResize="0"/>
          <p:nvPr/>
        </p:nvPicPr>
        <p:blipFill rotWithShape="1">
          <a:blip r:embed="rId5">
            <a:alphaModFix/>
          </a:blip>
          <a:srcRect b="0" l="0" r="0" t="0"/>
          <a:stretch/>
        </p:blipFill>
        <p:spPr>
          <a:xfrm>
            <a:off x="8866913" y="3858763"/>
            <a:ext cx="2845711" cy="2999237"/>
          </a:xfrm>
          <a:prstGeom prst="rect">
            <a:avLst/>
          </a:prstGeom>
          <a:noFill/>
          <a:ln>
            <a:noFill/>
          </a:ln>
        </p:spPr>
      </p:pic>
      <p:sp>
        <p:nvSpPr>
          <p:cNvPr id="95" name="Google Shape;95;p60"/>
          <p:cNvSpPr/>
          <p:nvPr/>
        </p:nvSpPr>
        <p:spPr>
          <a:xfrm>
            <a:off x="3049012" y="1844824"/>
            <a:ext cx="6093976" cy="1584176"/>
          </a:xfrm>
          <a:prstGeom prst="rect">
            <a:avLst/>
          </a:prstGeom>
          <a:solidFill>
            <a:srgbClr val="041B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0" i="0" lang="es-PE" sz="4800" u="none" cap="none" strike="noStrike">
                <a:solidFill>
                  <a:schemeClr val="lt1"/>
                </a:solidFill>
                <a:latin typeface="Montserrat ExtraBold"/>
                <a:ea typeface="Montserrat ExtraBold"/>
                <a:cs typeface="Montserrat ExtraBold"/>
                <a:sym typeface="Montserrat ExtraBold"/>
              </a:rPr>
              <a:t>¡Muchas gracias!</a:t>
            </a:r>
            <a:endParaRPr b="0" i="0" sz="4800" u="none" cap="none" strike="noStrike">
              <a:solidFill>
                <a:schemeClr val="lt1"/>
              </a:solidFill>
              <a:latin typeface="Montserrat ExtraBold"/>
              <a:ea typeface="Montserrat ExtraBold"/>
              <a:cs typeface="Montserrat ExtraBold"/>
              <a:sym typeface="Montserrat ExtraBold"/>
            </a:endParaRPr>
          </a:p>
        </p:txBody>
      </p:sp>
      <p:sp>
        <p:nvSpPr>
          <p:cNvPr id="96" name="Google Shape;96;p60"/>
          <p:cNvSpPr/>
          <p:nvPr/>
        </p:nvSpPr>
        <p:spPr>
          <a:xfrm>
            <a:off x="4500498" y="6021288"/>
            <a:ext cx="3191004" cy="590899"/>
          </a:xfrm>
          <a:prstGeom prst="rect">
            <a:avLst/>
          </a:prstGeom>
          <a:solidFill>
            <a:srgbClr val="DF28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PE" sz="2000" u="none" cap="none" strike="noStrike">
                <a:solidFill>
                  <a:schemeClr val="lt1"/>
                </a:solidFill>
                <a:latin typeface="Montserrat ExtraBold"/>
                <a:ea typeface="Montserrat ExtraBold"/>
                <a:cs typeface="Montserrat ExtraBold"/>
                <a:sym typeface="Montserrat ExtraBold"/>
              </a:rPr>
              <a:t>#yomequedoencasa</a:t>
            </a:r>
            <a:endParaRPr b="0" i="0" sz="2000" u="none" cap="none" strike="noStrike">
              <a:solidFill>
                <a:schemeClr val="lt1"/>
              </a:solidFill>
              <a:latin typeface="Montserrat ExtraBold"/>
              <a:ea typeface="Montserrat ExtraBold"/>
              <a:cs typeface="Montserrat ExtraBold"/>
              <a:sym typeface="Montserrat ExtraBold"/>
            </a:endParaRPr>
          </a:p>
        </p:txBody>
      </p:sp>
      <p:pic>
        <p:nvPicPr>
          <p:cNvPr id="97" name="Google Shape;97;p60"/>
          <p:cNvPicPr preferRelativeResize="0"/>
          <p:nvPr/>
        </p:nvPicPr>
        <p:blipFill rotWithShape="1">
          <a:blip r:embed="rId6">
            <a:alphaModFix/>
          </a:blip>
          <a:srcRect b="0" l="0" r="0" t="0"/>
          <a:stretch/>
        </p:blipFill>
        <p:spPr>
          <a:xfrm>
            <a:off x="276873" y="273023"/>
            <a:ext cx="2016224" cy="65707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8" name="Shape 98"/>
        <p:cNvGrpSpPr/>
        <p:nvPr/>
      </p:nvGrpSpPr>
      <p:grpSpPr>
        <a:xfrm>
          <a:off x="0" y="0"/>
          <a:ext cx="0" cy="0"/>
          <a:chOff x="0" y="0"/>
          <a:chExt cx="0" cy="0"/>
        </a:xfrm>
      </p:grpSpPr>
      <p:sp>
        <p:nvSpPr>
          <p:cNvPr id="99" name="Google Shape;99;p6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6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6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6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03" name="Shape 103"/>
        <p:cNvGrpSpPr/>
        <p:nvPr/>
      </p:nvGrpSpPr>
      <p:grpSpPr>
        <a:xfrm>
          <a:off x="0" y="0"/>
          <a:ext cx="0" cy="0"/>
          <a:chOff x="0" y="0"/>
          <a:chExt cx="0" cy="0"/>
        </a:xfrm>
      </p:grpSpPr>
      <p:sp>
        <p:nvSpPr>
          <p:cNvPr id="104" name="Google Shape;104;p62"/>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62"/>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6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
        <p:nvSpPr>
          <p:cNvPr id="107" name="Google Shape;107;p62"/>
          <p:cNvSpPr/>
          <p:nvPr/>
        </p:nvSpPr>
        <p:spPr>
          <a:xfrm>
            <a:off x="0" y="-3801"/>
            <a:ext cx="12192000" cy="6861801"/>
          </a:xfrm>
          <a:prstGeom prst="rect">
            <a:avLst/>
          </a:prstGeom>
          <a:solidFill>
            <a:srgbClr val="041B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 name="Google Shape;108;p62"/>
          <p:cNvSpPr txBox="1"/>
          <p:nvPr/>
        </p:nvSpPr>
        <p:spPr>
          <a:xfrm>
            <a:off x="1487488" y="6309320"/>
            <a:ext cx="9368363" cy="4120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109" name="Google Shape;109;p62"/>
          <p:cNvSpPr txBox="1"/>
          <p:nvPr>
            <p:ph type="title"/>
          </p:nvPr>
        </p:nvSpPr>
        <p:spPr>
          <a:xfrm>
            <a:off x="609600" y="2855599"/>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Montserrat Black"/>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110" name="Shape 110"/>
        <p:cNvGrpSpPr/>
        <p:nvPr/>
      </p:nvGrpSpPr>
      <p:grpSpPr>
        <a:xfrm>
          <a:off x="0" y="0"/>
          <a:ext cx="0" cy="0"/>
          <a:chOff x="0" y="0"/>
          <a:chExt cx="0" cy="0"/>
        </a:xfrm>
      </p:grpSpPr>
      <p:sp>
        <p:nvSpPr>
          <p:cNvPr id="111" name="Google Shape;111;g1b4873d8cb0_1_1131"/>
          <p:cNvSpPr/>
          <p:nvPr/>
        </p:nvSpPr>
        <p:spPr>
          <a:xfrm>
            <a:off x="6649963" y="4330139"/>
            <a:ext cx="432000" cy="432000"/>
          </a:xfrm>
          <a:prstGeom prst="ellipse">
            <a:avLst/>
          </a:prstGeom>
          <a:solidFill>
            <a:srgbClr val="001C59"/>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12" name="Google Shape;112;g1b4873d8cb0_1_1131"/>
          <p:cNvPicPr preferRelativeResize="0"/>
          <p:nvPr/>
        </p:nvPicPr>
        <p:blipFill rotWithShape="1">
          <a:blip r:embed="rId2">
            <a:alphaModFix/>
          </a:blip>
          <a:srcRect b="0" l="0" r="0" t="0"/>
          <a:stretch/>
        </p:blipFill>
        <p:spPr>
          <a:xfrm>
            <a:off x="9801348" y="5857973"/>
            <a:ext cx="2016224" cy="657073"/>
          </a:xfrm>
          <a:prstGeom prst="rect">
            <a:avLst/>
          </a:prstGeom>
          <a:noFill/>
          <a:ln>
            <a:noFill/>
          </a:ln>
        </p:spPr>
      </p:pic>
      <p:sp>
        <p:nvSpPr>
          <p:cNvPr id="113" name="Google Shape;113;g1b4873d8cb0_1_1131"/>
          <p:cNvSpPr txBox="1"/>
          <p:nvPr/>
        </p:nvSpPr>
        <p:spPr>
          <a:xfrm>
            <a:off x="6528048" y="1556792"/>
            <a:ext cx="2952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PE" sz="4000" u="none" cap="none" strike="noStrike">
                <a:solidFill>
                  <a:srgbClr val="DF284A"/>
                </a:solidFill>
                <a:latin typeface="Montserrat Black"/>
                <a:ea typeface="Montserrat Black"/>
                <a:cs typeface="Montserrat Black"/>
                <a:sym typeface="Montserrat Black"/>
              </a:rPr>
              <a:t>Expositor</a:t>
            </a:r>
            <a:endParaRPr b="1" sz="4000">
              <a:solidFill>
                <a:srgbClr val="DF284A"/>
              </a:solidFill>
              <a:latin typeface="Montserrat Black"/>
              <a:ea typeface="Montserrat Black"/>
              <a:cs typeface="Montserrat Black"/>
              <a:sym typeface="Montserrat Black"/>
            </a:endParaRPr>
          </a:p>
        </p:txBody>
      </p:sp>
      <p:pic>
        <p:nvPicPr>
          <p:cNvPr id="114" name="Google Shape;114;g1b4873d8cb0_1_1131"/>
          <p:cNvPicPr preferRelativeResize="0"/>
          <p:nvPr/>
        </p:nvPicPr>
        <p:blipFill rotWithShape="1">
          <a:blip r:embed="rId3">
            <a:alphaModFix/>
          </a:blip>
          <a:srcRect b="0" l="0" r="0" t="0"/>
          <a:stretch/>
        </p:blipFill>
        <p:spPr>
          <a:xfrm>
            <a:off x="6672064" y="3198490"/>
            <a:ext cx="432048" cy="432048"/>
          </a:xfrm>
          <a:prstGeom prst="rect">
            <a:avLst/>
          </a:prstGeom>
          <a:noFill/>
          <a:ln>
            <a:noFill/>
          </a:ln>
        </p:spPr>
      </p:pic>
      <p:pic>
        <p:nvPicPr>
          <p:cNvPr id="115" name="Google Shape;115;g1b4873d8cb0_1_1131"/>
          <p:cNvPicPr preferRelativeResize="0"/>
          <p:nvPr/>
        </p:nvPicPr>
        <p:blipFill rotWithShape="1">
          <a:blip r:embed="rId4">
            <a:alphaModFix/>
          </a:blip>
          <a:srcRect b="0" l="0" r="0" t="0"/>
          <a:stretch/>
        </p:blipFill>
        <p:spPr>
          <a:xfrm>
            <a:off x="6672064" y="3772622"/>
            <a:ext cx="432048" cy="432048"/>
          </a:xfrm>
          <a:prstGeom prst="rect">
            <a:avLst/>
          </a:prstGeom>
          <a:noFill/>
          <a:ln>
            <a:noFill/>
          </a:ln>
        </p:spPr>
      </p:pic>
      <p:pic>
        <p:nvPicPr>
          <p:cNvPr id="116" name="Google Shape;116;g1b4873d8cb0_1_1131"/>
          <p:cNvPicPr preferRelativeResize="0"/>
          <p:nvPr/>
        </p:nvPicPr>
        <p:blipFill rotWithShape="1">
          <a:blip r:embed="rId5">
            <a:alphaModFix/>
          </a:blip>
          <a:srcRect b="0" l="0" r="0" t="0"/>
          <a:stretch/>
        </p:blipFill>
        <p:spPr>
          <a:xfrm>
            <a:off x="6576491" y="4259987"/>
            <a:ext cx="604391" cy="6043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1" type="title">
  <p:cSld name="TITLE">
    <p:spTree>
      <p:nvGrpSpPr>
        <p:cNvPr id="18" name="Shape 18"/>
        <p:cNvGrpSpPr/>
        <p:nvPr/>
      </p:nvGrpSpPr>
      <p:grpSpPr>
        <a:xfrm>
          <a:off x="0" y="0"/>
          <a:ext cx="0" cy="0"/>
          <a:chOff x="0" y="0"/>
          <a:chExt cx="0" cy="0"/>
        </a:xfrm>
      </p:grpSpPr>
      <p:sp>
        <p:nvSpPr>
          <p:cNvPr id="19" name="Google Shape;19;p46"/>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6"/>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texto vertical">
  <p:cSld name="1_Título y texto vertical">
    <p:spTree>
      <p:nvGrpSpPr>
        <p:cNvPr id="117" name="Shape 117"/>
        <p:cNvGrpSpPr/>
        <p:nvPr/>
      </p:nvGrpSpPr>
      <p:grpSpPr>
        <a:xfrm>
          <a:off x="0" y="0"/>
          <a:ext cx="0" cy="0"/>
          <a:chOff x="0" y="0"/>
          <a:chExt cx="0" cy="0"/>
        </a:xfrm>
      </p:grpSpPr>
      <p:pic>
        <p:nvPicPr>
          <p:cNvPr id="118" name="Google Shape;118;g1b5d15b8bff_0_223"/>
          <p:cNvPicPr preferRelativeResize="0"/>
          <p:nvPr/>
        </p:nvPicPr>
        <p:blipFill rotWithShape="1">
          <a:blip r:embed="rId2">
            <a:alphaModFix/>
          </a:blip>
          <a:srcRect b="0" l="0" r="0" t="0"/>
          <a:stretch/>
        </p:blipFill>
        <p:spPr>
          <a:xfrm>
            <a:off x="4229311" y="5589241"/>
            <a:ext cx="3733376" cy="705991"/>
          </a:xfrm>
          <a:prstGeom prst="rect">
            <a:avLst/>
          </a:prstGeom>
          <a:noFill/>
          <a:ln>
            <a:noFill/>
          </a:ln>
        </p:spPr>
      </p:pic>
      <p:sp>
        <p:nvSpPr>
          <p:cNvPr id="119" name="Google Shape;119;g1b5d15b8bff_0_223"/>
          <p:cNvSpPr/>
          <p:nvPr/>
        </p:nvSpPr>
        <p:spPr>
          <a:xfrm>
            <a:off x="0" y="-3801"/>
            <a:ext cx="12192000" cy="6861900"/>
          </a:xfrm>
          <a:prstGeom prst="rect">
            <a:avLst/>
          </a:prstGeom>
          <a:solidFill>
            <a:srgbClr val="31CC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0" name="Google Shape;120;g1b5d15b8bff_0_223"/>
          <p:cNvSpPr txBox="1"/>
          <p:nvPr/>
        </p:nvSpPr>
        <p:spPr>
          <a:xfrm>
            <a:off x="1487488" y="6309320"/>
            <a:ext cx="9368400" cy="41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121" name="Google Shape;121;g1b5d15b8bff_0_223"/>
          <p:cNvSpPr txBox="1"/>
          <p:nvPr/>
        </p:nvSpPr>
        <p:spPr>
          <a:xfrm>
            <a:off x="3445984" y="3073156"/>
            <a:ext cx="54513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4000">
                <a:solidFill>
                  <a:schemeClr val="lt1"/>
                </a:solidFill>
                <a:latin typeface="Montserrat Black"/>
                <a:ea typeface="Montserrat Black"/>
                <a:cs typeface="Montserrat Black"/>
                <a:sym typeface="Montserrat Black"/>
              </a:rPr>
              <a:t>Encuéntranos en</a:t>
            </a:r>
            <a:endParaRPr b="1" sz="4000">
              <a:solidFill>
                <a:schemeClr val="lt1"/>
              </a:solidFill>
              <a:latin typeface="Montserrat Black"/>
              <a:ea typeface="Montserrat Black"/>
              <a:cs typeface="Montserrat Black"/>
              <a:sym typeface="Montserrat Black"/>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vertical y texto">
  <p:cSld name="1_Título vertical y texto">
    <p:spTree>
      <p:nvGrpSpPr>
        <p:cNvPr id="122" name="Shape 122"/>
        <p:cNvGrpSpPr/>
        <p:nvPr/>
      </p:nvGrpSpPr>
      <p:grpSpPr>
        <a:xfrm>
          <a:off x="0" y="0"/>
          <a:ext cx="0" cy="0"/>
          <a:chOff x="0" y="0"/>
          <a:chExt cx="0" cy="0"/>
        </a:xfrm>
      </p:grpSpPr>
      <p:pic>
        <p:nvPicPr>
          <p:cNvPr id="123" name="Google Shape;123;g1b5d15b8bff_0_228"/>
          <p:cNvPicPr preferRelativeResize="0"/>
          <p:nvPr/>
        </p:nvPicPr>
        <p:blipFill rotWithShape="1">
          <a:blip r:embed="rId2">
            <a:alphaModFix/>
          </a:blip>
          <a:srcRect b="0" l="0" r="0" t="0"/>
          <a:stretch/>
        </p:blipFill>
        <p:spPr>
          <a:xfrm>
            <a:off x="479376" y="1129520"/>
            <a:ext cx="6025688" cy="5343219"/>
          </a:xfrm>
          <a:prstGeom prst="rect">
            <a:avLst/>
          </a:prstGeom>
          <a:noFill/>
          <a:ln>
            <a:noFill/>
          </a:ln>
        </p:spPr>
      </p:pic>
      <p:pic>
        <p:nvPicPr>
          <p:cNvPr id="124" name="Google Shape;124;g1b5d15b8bff_0_228"/>
          <p:cNvPicPr preferRelativeResize="0"/>
          <p:nvPr/>
        </p:nvPicPr>
        <p:blipFill rotWithShape="1">
          <a:blip r:embed="rId3">
            <a:alphaModFix/>
          </a:blip>
          <a:srcRect b="0" l="0" r="0" t="0"/>
          <a:stretch/>
        </p:blipFill>
        <p:spPr>
          <a:xfrm>
            <a:off x="6937458" y="1163056"/>
            <a:ext cx="533064" cy="552332"/>
          </a:xfrm>
          <a:prstGeom prst="rect">
            <a:avLst/>
          </a:prstGeom>
          <a:noFill/>
          <a:ln>
            <a:noFill/>
          </a:ln>
        </p:spPr>
      </p:pic>
      <p:pic>
        <p:nvPicPr>
          <p:cNvPr id="125" name="Google Shape;125;g1b5d15b8bff_0_228"/>
          <p:cNvPicPr preferRelativeResize="0"/>
          <p:nvPr/>
        </p:nvPicPr>
        <p:blipFill rotWithShape="1">
          <a:blip r:embed="rId4">
            <a:alphaModFix/>
          </a:blip>
          <a:srcRect b="0" l="0" r="0" t="0"/>
          <a:stretch/>
        </p:blipFill>
        <p:spPr>
          <a:xfrm>
            <a:off x="6947855" y="1715334"/>
            <a:ext cx="526134" cy="552332"/>
          </a:xfrm>
          <a:prstGeom prst="rect">
            <a:avLst/>
          </a:prstGeom>
          <a:noFill/>
          <a:ln>
            <a:noFill/>
          </a:ln>
        </p:spPr>
      </p:pic>
      <p:pic>
        <p:nvPicPr>
          <p:cNvPr id="126" name="Google Shape;126;g1b5d15b8bff_0_228"/>
          <p:cNvPicPr preferRelativeResize="0"/>
          <p:nvPr/>
        </p:nvPicPr>
        <p:blipFill rotWithShape="1">
          <a:blip r:embed="rId5">
            <a:alphaModFix/>
          </a:blip>
          <a:srcRect b="0" l="0" r="0" t="0"/>
          <a:stretch/>
        </p:blipFill>
        <p:spPr>
          <a:xfrm>
            <a:off x="6940924" y="2265116"/>
            <a:ext cx="526134" cy="550720"/>
          </a:xfrm>
          <a:prstGeom prst="rect">
            <a:avLst/>
          </a:prstGeom>
          <a:noFill/>
          <a:ln>
            <a:noFill/>
          </a:ln>
        </p:spPr>
      </p:pic>
      <p:pic>
        <p:nvPicPr>
          <p:cNvPr id="127" name="Google Shape;127;g1b5d15b8bff_0_228"/>
          <p:cNvPicPr preferRelativeResize="0"/>
          <p:nvPr/>
        </p:nvPicPr>
        <p:blipFill rotWithShape="1">
          <a:blip r:embed="rId6">
            <a:alphaModFix/>
          </a:blip>
          <a:srcRect b="0" l="0" r="0" t="0"/>
          <a:stretch/>
        </p:blipFill>
        <p:spPr>
          <a:xfrm>
            <a:off x="6946505" y="2817339"/>
            <a:ext cx="527484" cy="550722"/>
          </a:xfrm>
          <a:prstGeom prst="rect">
            <a:avLst/>
          </a:prstGeom>
          <a:noFill/>
          <a:ln>
            <a:noFill/>
          </a:ln>
        </p:spPr>
      </p:pic>
      <p:pic>
        <p:nvPicPr>
          <p:cNvPr id="128" name="Google Shape;128;g1b5d15b8bff_0_228"/>
          <p:cNvPicPr preferRelativeResize="0"/>
          <p:nvPr/>
        </p:nvPicPr>
        <p:blipFill rotWithShape="1">
          <a:blip r:embed="rId7">
            <a:alphaModFix/>
          </a:blip>
          <a:srcRect b="0" l="0" r="0" t="0"/>
          <a:stretch/>
        </p:blipFill>
        <p:spPr>
          <a:xfrm>
            <a:off x="6940924" y="3368060"/>
            <a:ext cx="526135" cy="552224"/>
          </a:xfrm>
          <a:prstGeom prst="rect">
            <a:avLst/>
          </a:prstGeom>
          <a:noFill/>
          <a:ln>
            <a:noFill/>
          </a:ln>
        </p:spPr>
      </p:pic>
      <p:pic>
        <p:nvPicPr>
          <p:cNvPr id="129" name="Google Shape;129;g1b5d15b8bff_0_228"/>
          <p:cNvPicPr preferRelativeResize="0"/>
          <p:nvPr/>
        </p:nvPicPr>
        <p:blipFill rotWithShape="1">
          <a:blip r:embed="rId8">
            <a:alphaModFix/>
          </a:blip>
          <a:srcRect b="0" l="0" r="0" t="0"/>
          <a:stretch/>
        </p:blipFill>
        <p:spPr>
          <a:xfrm>
            <a:off x="7392144" y="1221264"/>
            <a:ext cx="2779305" cy="265539"/>
          </a:xfrm>
          <a:prstGeom prst="rect">
            <a:avLst/>
          </a:prstGeom>
          <a:noFill/>
          <a:ln>
            <a:noFill/>
          </a:ln>
        </p:spPr>
      </p:pic>
      <p:pic>
        <p:nvPicPr>
          <p:cNvPr id="130" name="Google Shape;130;g1b5d15b8bff_0_228"/>
          <p:cNvPicPr preferRelativeResize="0"/>
          <p:nvPr/>
        </p:nvPicPr>
        <p:blipFill rotWithShape="1">
          <a:blip r:embed="rId9">
            <a:alphaModFix/>
          </a:blip>
          <a:srcRect b="0" l="0" r="0" t="0"/>
          <a:stretch/>
        </p:blipFill>
        <p:spPr>
          <a:xfrm>
            <a:off x="7392144" y="1773682"/>
            <a:ext cx="1562099" cy="260350"/>
          </a:xfrm>
          <a:prstGeom prst="rect">
            <a:avLst/>
          </a:prstGeom>
          <a:noFill/>
          <a:ln>
            <a:noFill/>
          </a:ln>
        </p:spPr>
      </p:pic>
      <p:pic>
        <p:nvPicPr>
          <p:cNvPr id="131" name="Google Shape;131;g1b5d15b8bff_0_228"/>
          <p:cNvPicPr preferRelativeResize="0"/>
          <p:nvPr/>
        </p:nvPicPr>
        <p:blipFill rotWithShape="1">
          <a:blip r:embed="rId9">
            <a:alphaModFix/>
          </a:blip>
          <a:srcRect b="0" l="0" r="0" t="0"/>
          <a:stretch/>
        </p:blipFill>
        <p:spPr>
          <a:xfrm>
            <a:off x="7392144" y="2325960"/>
            <a:ext cx="1562099" cy="260350"/>
          </a:xfrm>
          <a:prstGeom prst="rect">
            <a:avLst/>
          </a:prstGeom>
          <a:noFill/>
          <a:ln>
            <a:noFill/>
          </a:ln>
        </p:spPr>
      </p:pic>
      <p:pic>
        <p:nvPicPr>
          <p:cNvPr id="132" name="Google Shape;132;g1b5d15b8bff_0_228"/>
          <p:cNvPicPr preferRelativeResize="0"/>
          <p:nvPr/>
        </p:nvPicPr>
        <p:blipFill rotWithShape="1">
          <a:blip r:embed="rId10">
            <a:alphaModFix/>
          </a:blip>
          <a:srcRect b="0" l="0" r="0" t="0"/>
          <a:stretch/>
        </p:blipFill>
        <p:spPr>
          <a:xfrm>
            <a:off x="7392144" y="2876094"/>
            <a:ext cx="3311736" cy="256946"/>
          </a:xfrm>
          <a:prstGeom prst="rect">
            <a:avLst/>
          </a:prstGeom>
          <a:noFill/>
          <a:ln>
            <a:noFill/>
          </a:ln>
        </p:spPr>
      </p:pic>
      <p:pic>
        <p:nvPicPr>
          <p:cNvPr id="133" name="Google Shape;133;g1b5d15b8bff_0_228"/>
          <p:cNvPicPr preferRelativeResize="0"/>
          <p:nvPr/>
        </p:nvPicPr>
        <p:blipFill rotWithShape="1">
          <a:blip r:embed="rId10">
            <a:alphaModFix/>
          </a:blip>
          <a:srcRect b="0" l="0" r="0" t="0"/>
          <a:stretch/>
        </p:blipFill>
        <p:spPr>
          <a:xfrm>
            <a:off x="7365117" y="3426815"/>
            <a:ext cx="3311736" cy="256946"/>
          </a:xfrm>
          <a:prstGeom prst="rect">
            <a:avLst/>
          </a:prstGeom>
          <a:noFill/>
          <a:ln>
            <a:noFill/>
          </a:ln>
        </p:spPr>
      </p:pic>
      <p:pic>
        <p:nvPicPr>
          <p:cNvPr id="134" name="Google Shape;134;g1b5d15b8bff_0_228"/>
          <p:cNvPicPr preferRelativeResize="0"/>
          <p:nvPr/>
        </p:nvPicPr>
        <p:blipFill rotWithShape="1">
          <a:blip r:embed="rId11">
            <a:alphaModFix/>
          </a:blip>
          <a:srcRect b="0" l="0" r="0" t="0"/>
          <a:stretch/>
        </p:blipFill>
        <p:spPr>
          <a:xfrm>
            <a:off x="9801348" y="5857973"/>
            <a:ext cx="2016224" cy="65707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n con título">
  <p:cSld name="1_Imagen con título">
    <p:spTree>
      <p:nvGrpSpPr>
        <p:cNvPr id="135" name="Shape 135"/>
        <p:cNvGrpSpPr/>
        <p:nvPr/>
      </p:nvGrpSpPr>
      <p:grpSpPr>
        <a:xfrm>
          <a:off x="0" y="0"/>
          <a:ext cx="0" cy="0"/>
          <a:chOff x="0" y="0"/>
          <a:chExt cx="0" cy="0"/>
        </a:xfrm>
      </p:grpSpPr>
      <p:pic>
        <p:nvPicPr>
          <p:cNvPr id="136" name="Google Shape;136;g1b5d15b8bff_0_241"/>
          <p:cNvPicPr preferRelativeResize="0"/>
          <p:nvPr/>
        </p:nvPicPr>
        <p:blipFill rotWithShape="1">
          <a:blip r:embed="rId2">
            <a:alphaModFix/>
          </a:blip>
          <a:srcRect b="0" l="0" r="0" t="0"/>
          <a:stretch/>
        </p:blipFill>
        <p:spPr>
          <a:xfrm>
            <a:off x="360743" y="3791847"/>
            <a:ext cx="2305579" cy="3081200"/>
          </a:xfrm>
          <a:prstGeom prst="rect">
            <a:avLst/>
          </a:prstGeom>
          <a:noFill/>
          <a:ln>
            <a:noFill/>
          </a:ln>
        </p:spPr>
      </p:pic>
      <p:pic>
        <p:nvPicPr>
          <p:cNvPr id="137" name="Google Shape;137;g1b5d15b8bff_0_241"/>
          <p:cNvPicPr preferRelativeResize="0"/>
          <p:nvPr/>
        </p:nvPicPr>
        <p:blipFill rotWithShape="1">
          <a:blip r:embed="rId3">
            <a:alphaModFix/>
          </a:blip>
          <a:srcRect b="0" l="0" r="0" t="0"/>
          <a:stretch/>
        </p:blipFill>
        <p:spPr>
          <a:xfrm>
            <a:off x="3427222" y="3762328"/>
            <a:ext cx="2220613" cy="3095675"/>
          </a:xfrm>
          <a:prstGeom prst="rect">
            <a:avLst/>
          </a:prstGeom>
          <a:noFill/>
          <a:ln>
            <a:noFill/>
          </a:ln>
        </p:spPr>
      </p:pic>
      <p:pic>
        <p:nvPicPr>
          <p:cNvPr id="138" name="Google Shape;138;g1b5d15b8bff_0_241"/>
          <p:cNvPicPr preferRelativeResize="0"/>
          <p:nvPr/>
        </p:nvPicPr>
        <p:blipFill rotWithShape="1">
          <a:blip r:embed="rId4">
            <a:alphaModFix/>
          </a:blip>
          <a:srcRect b="0" l="0" r="0" t="0"/>
          <a:stretch/>
        </p:blipFill>
        <p:spPr>
          <a:xfrm>
            <a:off x="6384032" y="3826549"/>
            <a:ext cx="2077105" cy="3031450"/>
          </a:xfrm>
          <a:prstGeom prst="rect">
            <a:avLst/>
          </a:prstGeom>
          <a:noFill/>
          <a:ln>
            <a:noFill/>
          </a:ln>
        </p:spPr>
      </p:pic>
      <p:pic>
        <p:nvPicPr>
          <p:cNvPr id="139" name="Google Shape;139;g1b5d15b8bff_0_241"/>
          <p:cNvPicPr preferRelativeResize="0"/>
          <p:nvPr/>
        </p:nvPicPr>
        <p:blipFill rotWithShape="1">
          <a:blip r:embed="rId5">
            <a:alphaModFix/>
          </a:blip>
          <a:srcRect b="0" l="0" r="0" t="0"/>
          <a:stretch/>
        </p:blipFill>
        <p:spPr>
          <a:xfrm>
            <a:off x="8866913" y="3858763"/>
            <a:ext cx="2845712" cy="2999238"/>
          </a:xfrm>
          <a:prstGeom prst="rect">
            <a:avLst/>
          </a:prstGeom>
          <a:noFill/>
          <a:ln>
            <a:noFill/>
          </a:ln>
        </p:spPr>
      </p:pic>
      <p:pic>
        <p:nvPicPr>
          <p:cNvPr id="140" name="Google Shape;140;g1b5d15b8bff_0_241"/>
          <p:cNvPicPr preferRelativeResize="0"/>
          <p:nvPr/>
        </p:nvPicPr>
        <p:blipFill rotWithShape="1">
          <a:blip r:embed="rId6">
            <a:alphaModFix/>
          </a:blip>
          <a:srcRect b="0" l="0" r="0" t="0"/>
          <a:stretch/>
        </p:blipFill>
        <p:spPr>
          <a:xfrm>
            <a:off x="9801348" y="404664"/>
            <a:ext cx="2016224" cy="657073"/>
          </a:xfrm>
          <a:prstGeom prst="rect">
            <a:avLst/>
          </a:prstGeom>
          <a:noFill/>
          <a:ln>
            <a:noFill/>
          </a:ln>
        </p:spPr>
      </p:pic>
      <p:sp>
        <p:nvSpPr>
          <p:cNvPr id="141" name="Google Shape;141;g1b5d15b8bff_0_241"/>
          <p:cNvSpPr/>
          <p:nvPr/>
        </p:nvSpPr>
        <p:spPr>
          <a:xfrm>
            <a:off x="3049012" y="1844824"/>
            <a:ext cx="6093900" cy="1584300"/>
          </a:xfrm>
          <a:prstGeom prst="rect">
            <a:avLst/>
          </a:prstGeom>
          <a:solidFill>
            <a:srgbClr val="041B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4800">
                <a:solidFill>
                  <a:schemeClr val="lt1"/>
                </a:solidFill>
                <a:latin typeface="Montserrat ExtraBold"/>
                <a:ea typeface="Montserrat ExtraBold"/>
                <a:cs typeface="Montserrat ExtraBold"/>
                <a:sym typeface="Montserrat ExtraBold"/>
              </a:rPr>
              <a:t>¡Muchas gracias!</a:t>
            </a:r>
            <a:endParaRPr sz="4800">
              <a:solidFill>
                <a:schemeClr val="lt1"/>
              </a:solidFill>
              <a:latin typeface="Montserrat ExtraBold"/>
              <a:ea typeface="Montserrat ExtraBold"/>
              <a:cs typeface="Montserrat ExtraBold"/>
              <a:sym typeface="Montserrat ExtraBold"/>
            </a:endParaRPr>
          </a:p>
        </p:txBody>
      </p:sp>
      <p:sp>
        <p:nvSpPr>
          <p:cNvPr id="142" name="Google Shape;142;g1b5d15b8bff_0_241"/>
          <p:cNvSpPr/>
          <p:nvPr/>
        </p:nvSpPr>
        <p:spPr>
          <a:xfrm>
            <a:off x="4500498" y="6021288"/>
            <a:ext cx="3191100" cy="591000"/>
          </a:xfrm>
          <a:prstGeom prst="rect">
            <a:avLst/>
          </a:prstGeom>
          <a:solidFill>
            <a:srgbClr val="DF28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2000">
                <a:solidFill>
                  <a:schemeClr val="lt1"/>
                </a:solidFill>
                <a:latin typeface="Montserrat ExtraBold"/>
                <a:ea typeface="Montserrat ExtraBold"/>
                <a:cs typeface="Montserrat ExtraBold"/>
                <a:sym typeface="Montserrat ExtraBold"/>
              </a:rPr>
              <a:t>#yomequedoencasa</a:t>
            </a:r>
            <a:endParaRPr sz="2000">
              <a:solidFill>
                <a:schemeClr val="lt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49" name="Shape 149"/>
        <p:cNvGrpSpPr/>
        <p:nvPr/>
      </p:nvGrpSpPr>
      <p:grpSpPr>
        <a:xfrm>
          <a:off x="0" y="0"/>
          <a:ext cx="0" cy="0"/>
          <a:chOff x="0" y="0"/>
          <a:chExt cx="0" cy="0"/>
        </a:xfrm>
      </p:grpSpPr>
      <p:pic>
        <p:nvPicPr>
          <p:cNvPr id="150" name="Google Shape;150;g1b4873d8cb0_1_836"/>
          <p:cNvPicPr preferRelativeResize="0"/>
          <p:nvPr/>
        </p:nvPicPr>
        <p:blipFill rotWithShape="1">
          <a:blip r:embed="rId2">
            <a:alphaModFix/>
          </a:blip>
          <a:srcRect b="0" l="0" r="0" t="0"/>
          <a:stretch/>
        </p:blipFill>
        <p:spPr>
          <a:xfrm>
            <a:off x="3132082" y="2204864"/>
            <a:ext cx="5927835" cy="1931839"/>
          </a:xfrm>
          <a:prstGeom prst="rect">
            <a:avLst/>
          </a:prstGeom>
          <a:noFill/>
          <a:ln>
            <a:noFill/>
          </a:ln>
        </p:spPr>
      </p:pic>
      <p:pic>
        <p:nvPicPr>
          <p:cNvPr id="151" name="Google Shape;151;g1b4873d8cb0_1_836"/>
          <p:cNvPicPr preferRelativeResize="0"/>
          <p:nvPr/>
        </p:nvPicPr>
        <p:blipFill rotWithShape="1">
          <a:blip r:embed="rId3">
            <a:alphaModFix/>
          </a:blip>
          <a:srcRect b="0" l="0" r="0" t="0"/>
          <a:stretch/>
        </p:blipFill>
        <p:spPr>
          <a:xfrm>
            <a:off x="4707358" y="6237312"/>
            <a:ext cx="2777283" cy="40185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152" name="Shape 152"/>
        <p:cNvGrpSpPr/>
        <p:nvPr/>
      </p:nvGrpSpPr>
      <p:grpSpPr>
        <a:xfrm>
          <a:off x="0" y="0"/>
          <a:ext cx="0" cy="0"/>
          <a:chOff x="0" y="0"/>
          <a:chExt cx="0" cy="0"/>
        </a:xfrm>
      </p:grpSpPr>
      <p:sp>
        <p:nvSpPr>
          <p:cNvPr id="153" name="Google Shape;153;g1b4873d8cb0_1_839"/>
          <p:cNvSpPr/>
          <p:nvPr/>
        </p:nvSpPr>
        <p:spPr>
          <a:xfrm>
            <a:off x="6649963" y="4330139"/>
            <a:ext cx="432000" cy="432000"/>
          </a:xfrm>
          <a:prstGeom prst="ellipse">
            <a:avLst/>
          </a:prstGeom>
          <a:solidFill>
            <a:srgbClr val="001C59"/>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54" name="Google Shape;154;g1b4873d8cb0_1_839"/>
          <p:cNvPicPr preferRelativeResize="0"/>
          <p:nvPr/>
        </p:nvPicPr>
        <p:blipFill rotWithShape="1">
          <a:blip r:embed="rId2">
            <a:alphaModFix/>
          </a:blip>
          <a:srcRect b="0" l="0" r="0" t="0"/>
          <a:stretch/>
        </p:blipFill>
        <p:spPr>
          <a:xfrm>
            <a:off x="9801348" y="5857973"/>
            <a:ext cx="2016224" cy="657073"/>
          </a:xfrm>
          <a:prstGeom prst="rect">
            <a:avLst/>
          </a:prstGeom>
          <a:noFill/>
          <a:ln>
            <a:noFill/>
          </a:ln>
        </p:spPr>
      </p:pic>
      <p:sp>
        <p:nvSpPr>
          <p:cNvPr id="155" name="Google Shape;155;g1b4873d8cb0_1_839"/>
          <p:cNvSpPr txBox="1"/>
          <p:nvPr/>
        </p:nvSpPr>
        <p:spPr>
          <a:xfrm>
            <a:off x="6528048" y="1556792"/>
            <a:ext cx="29523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PE" sz="4000" u="none" cap="none" strike="noStrike">
                <a:solidFill>
                  <a:srgbClr val="DF284A"/>
                </a:solidFill>
                <a:latin typeface="Montserrat Black"/>
                <a:ea typeface="Montserrat Black"/>
                <a:cs typeface="Montserrat Black"/>
                <a:sym typeface="Montserrat Black"/>
              </a:rPr>
              <a:t>Expositor</a:t>
            </a:r>
            <a:endParaRPr b="1" sz="4000">
              <a:solidFill>
                <a:srgbClr val="DF284A"/>
              </a:solidFill>
              <a:latin typeface="Montserrat Black"/>
              <a:ea typeface="Montserrat Black"/>
              <a:cs typeface="Montserrat Black"/>
              <a:sym typeface="Montserrat Black"/>
            </a:endParaRPr>
          </a:p>
        </p:txBody>
      </p:sp>
      <p:pic>
        <p:nvPicPr>
          <p:cNvPr id="156" name="Google Shape;156;g1b4873d8cb0_1_839"/>
          <p:cNvPicPr preferRelativeResize="0"/>
          <p:nvPr/>
        </p:nvPicPr>
        <p:blipFill rotWithShape="1">
          <a:blip r:embed="rId3">
            <a:alphaModFix/>
          </a:blip>
          <a:srcRect b="0" l="0" r="0" t="0"/>
          <a:stretch/>
        </p:blipFill>
        <p:spPr>
          <a:xfrm>
            <a:off x="6672064" y="3198490"/>
            <a:ext cx="432048" cy="432048"/>
          </a:xfrm>
          <a:prstGeom prst="rect">
            <a:avLst/>
          </a:prstGeom>
          <a:noFill/>
          <a:ln>
            <a:noFill/>
          </a:ln>
        </p:spPr>
      </p:pic>
      <p:pic>
        <p:nvPicPr>
          <p:cNvPr id="157" name="Google Shape;157;g1b4873d8cb0_1_839"/>
          <p:cNvPicPr preferRelativeResize="0"/>
          <p:nvPr/>
        </p:nvPicPr>
        <p:blipFill rotWithShape="1">
          <a:blip r:embed="rId4">
            <a:alphaModFix/>
          </a:blip>
          <a:srcRect b="0" l="0" r="0" t="0"/>
          <a:stretch/>
        </p:blipFill>
        <p:spPr>
          <a:xfrm>
            <a:off x="6672064" y="3772622"/>
            <a:ext cx="432048" cy="432048"/>
          </a:xfrm>
          <a:prstGeom prst="rect">
            <a:avLst/>
          </a:prstGeom>
          <a:noFill/>
          <a:ln>
            <a:noFill/>
          </a:ln>
        </p:spPr>
      </p:pic>
      <p:pic>
        <p:nvPicPr>
          <p:cNvPr id="158" name="Google Shape;158;g1b4873d8cb0_1_839"/>
          <p:cNvPicPr preferRelativeResize="0"/>
          <p:nvPr/>
        </p:nvPicPr>
        <p:blipFill rotWithShape="1">
          <a:blip r:embed="rId5">
            <a:alphaModFix/>
          </a:blip>
          <a:srcRect b="0" l="0" r="0" t="0"/>
          <a:stretch/>
        </p:blipFill>
        <p:spPr>
          <a:xfrm>
            <a:off x="6576491" y="4259987"/>
            <a:ext cx="604391" cy="60439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159" name="Shape 159"/>
        <p:cNvGrpSpPr/>
        <p:nvPr/>
      </p:nvGrpSpPr>
      <p:grpSpPr>
        <a:xfrm>
          <a:off x="0" y="0"/>
          <a:ext cx="0" cy="0"/>
          <a:chOff x="0" y="0"/>
          <a:chExt cx="0" cy="0"/>
        </a:xfrm>
      </p:grpSpPr>
      <p:sp>
        <p:nvSpPr>
          <p:cNvPr id="160" name="Google Shape;160;g1b4873d8cb0_1_8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1" name="Google Shape;161;g1b4873d8cb0_1_8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g1b4873d8cb0_1_8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
        <p:nvSpPr>
          <p:cNvPr id="163" name="Google Shape;163;g1b4873d8cb0_1_846"/>
          <p:cNvSpPr/>
          <p:nvPr/>
        </p:nvSpPr>
        <p:spPr>
          <a:xfrm>
            <a:off x="0" y="-3801"/>
            <a:ext cx="12192000" cy="6861900"/>
          </a:xfrm>
          <a:prstGeom prst="rect">
            <a:avLst/>
          </a:prstGeom>
          <a:solidFill>
            <a:srgbClr val="041B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4" name="Google Shape;164;g1b4873d8cb0_1_846"/>
          <p:cNvSpPr txBox="1"/>
          <p:nvPr/>
        </p:nvSpPr>
        <p:spPr>
          <a:xfrm>
            <a:off x="1487488" y="6309320"/>
            <a:ext cx="9368400" cy="41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165" name="Google Shape;165;g1b4873d8cb0_1_846"/>
          <p:cNvSpPr txBox="1"/>
          <p:nvPr/>
        </p:nvSpPr>
        <p:spPr>
          <a:xfrm>
            <a:off x="3416732" y="2965434"/>
            <a:ext cx="5358600" cy="1754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5400">
                <a:solidFill>
                  <a:schemeClr val="lt1"/>
                </a:solidFill>
                <a:latin typeface="Montserrat Black"/>
                <a:ea typeface="Montserrat Black"/>
                <a:cs typeface="Montserrat Black"/>
                <a:sym typeface="Montserrat Black"/>
              </a:rPr>
              <a:t>Sobre nosotros</a:t>
            </a:r>
            <a:endParaRPr b="1" sz="5400">
              <a:solidFill>
                <a:schemeClr val="lt1"/>
              </a:solidFill>
              <a:latin typeface="Montserrat Black"/>
              <a:ea typeface="Montserrat Black"/>
              <a:cs typeface="Montserrat Black"/>
              <a:sym typeface="Montserrat Black"/>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s objetos">
  <p:cSld name="1_Dos objetos">
    <p:spTree>
      <p:nvGrpSpPr>
        <p:cNvPr id="166" name="Shape 166"/>
        <p:cNvGrpSpPr/>
        <p:nvPr/>
      </p:nvGrpSpPr>
      <p:grpSpPr>
        <a:xfrm>
          <a:off x="0" y="0"/>
          <a:ext cx="0" cy="0"/>
          <a:chOff x="0" y="0"/>
          <a:chExt cx="0" cy="0"/>
        </a:xfrm>
      </p:grpSpPr>
      <p:sp>
        <p:nvSpPr>
          <p:cNvPr id="167" name="Google Shape;167;g1b4873d8cb0_1_853"/>
          <p:cNvSpPr txBox="1"/>
          <p:nvPr/>
        </p:nvSpPr>
        <p:spPr>
          <a:xfrm>
            <a:off x="6240016" y="2060848"/>
            <a:ext cx="4968600" cy="1477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PE" sz="1800">
                <a:solidFill>
                  <a:srgbClr val="041B58"/>
                </a:solidFill>
                <a:latin typeface="Montserrat Medium"/>
                <a:ea typeface="Montserrat Medium"/>
                <a:cs typeface="Montserrat Medium"/>
                <a:sym typeface="Montserrat Medium"/>
              </a:rPr>
              <a:t>Descentralizar, democratizar y difundir los conocimientos de Ciencias de Datos e Inteligencia Artificial, entre estudiantes y profesionales desarrollando soluciones para construir una mejor sociedad.</a:t>
            </a:r>
            <a:endParaRPr sz="1800">
              <a:solidFill>
                <a:srgbClr val="041B58"/>
              </a:solidFill>
              <a:latin typeface="Montserrat Medium"/>
              <a:ea typeface="Montserrat Medium"/>
              <a:cs typeface="Montserrat Medium"/>
              <a:sym typeface="Montserrat Medium"/>
            </a:endParaRPr>
          </a:p>
        </p:txBody>
      </p:sp>
      <p:pic>
        <p:nvPicPr>
          <p:cNvPr id="168" name="Google Shape;168;g1b4873d8cb0_1_853"/>
          <p:cNvPicPr preferRelativeResize="0"/>
          <p:nvPr/>
        </p:nvPicPr>
        <p:blipFill rotWithShape="1">
          <a:blip r:embed="rId2">
            <a:alphaModFix/>
          </a:blip>
          <a:srcRect b="0" l="0" r="0" t="0"/>
          <a:stretch/>
        </p:blipFill>
        <p:spPr>
          <a:xfrm>
            <a:off x="9801348" y="5857973"/>
            <a:ext cx="2016224" cy="657073"/>
          </a:xfrm>
          <a:prstGeom prst="rect">
            <a:avLst/>
          </a:prstGeom>
          <a:noFill/>
          <a:ln>
            <a:noFill/>
          </a:ln>
        </p:spPr>
      </p:pic>
      <p:sp>
        <p:nvSpPr>
          <p:cNvPr id="169" name="Google Shape;169;g1b4873d8cb0_1_853"/>
          <p:cNvSpPr txBox="1"/>
          <p:nvPr/>
        </p:nvSpPr>
        <p:spPr>
          <a:xfrm>
            <a:off x="6252964" y="1052736"/>
            <a:ext cx="2075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4000">
                <a:solidFill>
                  <a:srgbClr val="DF284A"/>
                </a:solidFill>
                <a:latin typeface="Montserrat Black"/>
                <a:ea typeface="Montserrat Black"/>
                <a:cs typeface="Montserrat Black"/>
                <a:sym typeface="Montserrat Black"/>
              </a:rPr>
              <a:t>Misión</a:t>
            </a:r>
            <a:endParaRPr b="1" sz="4000">
              <a:solidFill>
                <a:srgbClr val="DF284A"/>
              </a:solidFill>
              <a:latin typeface="Montserrat Black"/>
              <a:ea typeface="Montserrat Black"/>
              <a:cs typeface="Montserrat Black"/>
              <a:sym typeface="Montserrat Black"/>
            </a:endParaRPr>
          </a:p>
        </p:txBody>
      </p:sp>
      <p:pic>
        <p:nvPicPr>
          <p:cNvPr id="170" name="Google Shape;170;g1b4873d8cb0_1_853"/>
          <p:cNvPicPr preferRelativeResize="0"/>
          <p:nvPr/>
        </p:nvPicPr>
        <p:blipFill rotWithShape="1">
          <a:blip r:embed="rId3">
            <a:alphaModFix/>
          </a:blip>
          <a:srcRect b="0" l="0" r="0" t="0"/>
          <a:stretch/>
        </p:blipFill>
        <p:spPr>
          <a:xfrm>
            <a:off x="217464" y="1231888"/>
            <a:ext cx="5878538" cy="495462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ación">
  <p:cSld name="1_Comparación">
    <p:spTree>
      <p:nvGrpSpPr>
        <p:cNvPr id="171" name="Shape 171"/>
        <p:cNvGrpSpPr/>
        <p:nvPr/>
      </p:nvGrpSpPr>
      <p:grpSpPr>
        <a:xfrm>
          <a:off x="0" y="0"/>
          <a:ext cx="0" cy="0"/>
          <a:chOff x="0" y="0"/>
          <a:chExt cx="0" cy="0"/>
        </a:xfrm>
      </p:grpSpPr>
      <p:pic>
        <p:nvPicPr>
          <p:cNvPr id="172" name="Google Shape;172;g1b4873d8cb0_1_858"/>
          <p:cNvPicPr preferRelativeResize="0"/>
          <p:nvPr/>
        </p:nvPicPr>
        <p:blipFill rotWithShape="1">
          <a:blip r:embed="rId2">
            <a:alphaModFix/>
          </a:blip>
          <a:srcRect b="0" l="0" r="0" t="0"/>
          <a:stretch/>
        </p:blipFill>
        <p:spPr>
          <a:xfrm>
            <a:off x="191344" y="1196752"/>
            <a:ext cx="6608556" cy="4725145"/>
          </a:xfrm>
          <a:prstGeom prst="rect">
            <a:avLst/>
          </a:prstGeom>
          <a:noFill/>
          <a:ln>
            <a:noFill/>
          </a:ln>
        </p:spPr>
      </p:pic>
      <p:sp>
        <p:nvSpPr>
          <p:cNvPr id="173" name="Google Shape;173;g1b4873d8cb0_1_858"/>
          <p:cNvSpPr txBox="1"/>
          <p:nvPr/>
        </p:nvSpPr>
        <p:spPr>
          <a:xfrm>
            <a:off x="6252964" y="2040765"/>
            <a:ext cx="4824600" cy="1200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PE" sz="1800">
                <a:solidFill>
                  <a:srgbClr val="041B58"/>
                </a:solidFill>
                <a:latin typeface="Montserrat Medium"/>
                <a:ea typeface="Montserrat Medium"/>
                <a:cs typeface="Montserrat Medium"/>
                <a:sym typeface="Montserrat Medium"/>
              </a:rPr>
              <a:t>Ser la organización que genere impacto social con la Ciencia de Datos y la Inteligencia Artificial por el bien de la humanidad.</a:t>
            </a:r>
            <a:endParaRPr/>
          </a:p>
        </p:txBody>
      </p:sp>
      <p:sp>
        <p:nvSpPr>
          <p:cNvPr id="174" name="Google Shape;174;g1b4873d8cb0_1_858"/>
          <p:cNvSpPr txBox="1"/>
          <p:nvPr/>
        </p:nvSpPr>
        <p:spPr>
          <a:xfrm>
            <a:off x="6252964" y="1052736"/>
            <a:ext cx="2075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4000">
                <a:solidFill>
                  <a:srgbClr val="DF284A"/>
                </a:solidFill>
                <a:latin typeface="Montserrat Black"/>
                <a:ea typeface="Montserrat Black"/>
                <a:cs typeface="Montserrat Black"/>
                <a:sym typeface="Montserrat Black"/>
              </a:rPr>
              <a:t>Visión</a:t>
            </a:r>
            <a:endParaRPr b="1" sz="4000">
              <a:solidFill>
                <a:srgbClr val="DF284A"/>
              </a:solidFill>
              <a:latin typeface="Montserrat Black"/>
              <a:ea typeface="Montserrat Black"/>
              <a:cs typeface="Montserrat Black"/>
              <a:sym typeface="Montserrat Black"/>
            </a:endParaRPr>
          </a:p>
        </p:txBody>
      </p:sp>
      <p:pic>
        <p:nvPicPr>
          <p:cNvPr id="175" name="Google Shape;175;g1b4873d8cb0_1_858"/>
          <p:cNvPicPr preferRelativeResize="0"/>
          <p:nvPr/>
        </p:nvPicPr>
        <p:blipFill rotWithShape="1">
          <a:blip r:embed="rId3">
            <a:alphaModFix/>
          </a:blip>
          <a:srcRect b="0" l="0" r="0" t="0"/>
          <a:stretch/>
        </p:blipFill>
        <p:spPr>
          <a:xfrm>
            <a:off x="9801348" y="5857973"/>
            <a:ext cx="2016224" cy="65707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p:cSld name="Sólo el título">
    <p:spTree>
      <p:nvGrpSpPr>
        <p:cNvPr id="176" name="Shape 176"/>
        <p:cNvGrpSpPr/>
        <p:nvPr/>
      </p:nvGrpSpPr>
      <p:grpSpPr>
        <a:xfrm>
          <a:off x="0" y="0"/>
          <a:ext cx="0" cy="0"/>
          <a:chOff x="0" y="0"/>
          <a:chExt cx="0" cy="0"/>
        </a:xfrm>
      </p:grpSpPr>
      <p:sp>
        <p:nvSpPr>
          <p:cNvPr id="177" name="Google Shape;177;g1b4873d8cb0_1_863"/>
          <p:cNvSpPr/>
          <p:nvPr/>
        </p:nvSpPr>
        <p:spPr>
          <a:xfrm>
            <a:off x="0" y="-3801"/>
            <a:ext cx="12192000" cy="6861900"/>
          </a:xfrm>
          <a:prstGeom prst="rect">
            <a:avLst/>
          </a:prstGeom>
          <a:solidFill>
            <a:srgbClr val="041B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8" name="Google Shape;178;g1b4873d8cb0_1_863"/>
          <p:cNvSpPr txBox="1"/>
          <p:nvPr/>
        </p:nvSpPr>
        <p:spPr>
          <a:xfrm>
            <a:off x="1487488" y="6309320"/>
            <a:ext cx="9368400" cy="41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179" name="Google Shape;179;g1b4873d8cb0_1_863"/>
          <p:cNvSpPr txBox="1"/>
          <p:nvPr>
            <p:ph type="title"/>
          </p:nvPr>
        </p:nvSpPr>
        <p:spPr>
          <a:xfrm>
            <a:off x="609600" y="2855599"/>
            <a:ext cx="10972800" cy="1143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0" name="Shape 180"/>
        <p:cNvGrpSpPr/>
        <p:nvPr/>
      </p:nvGrpSpPr>
      <p:grpSpPr>
        <a:xfrm>
          <a:off x="0" y="0"/>
          <a:ext cx="0" cy="0"/>
          <a:chOff x="0" y="0"/>
          <a:chExt cx="0" cy="0"/>
        </a:xfrm>
      </p:grpSpPr>
      <p:sp>
        <p:nvSpPr>
          <p:cNvPr id="181" name="Google Shape;181;g1b4873d8cb0_1_86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2" name="Google Shape;182;g1b4873d8cb0_1_86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3" name="Google Shape;183;g1b4873d8cb0_1_86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ncipal" type="blank">
  <p:cSld name="BLANK">
    <p:spTree>
      <p:nvGrpSpPr>
        <p:cNvPr id="24" name="Shape 24"/>
        <p:cNvGrpSpPr/>
        <p:nvPr/>
      </p:nvGrpSpPr>
      <p:grpSpPr>
        <a:xfrm>
          <a:off x="0" y="0"/>
          <a:ext cx="0" cy="0"/>
          <a:chOff x="0" y="0"/>
          <a:chExt cx="0" cy="0"/>
        </a:xfrm>
      </p:grpSpPr>
      <p:pic>
        <p:nvPicPr>
          <p:cNvPr id="25" name="Google Shape;25;p47"/>
          <p:cNvPicPr preferRelativeResize="0"/>
          <p:nvPr/>
        </p:nvPicPr>
        <p:blipFill rotWithShape="1">
          <a:blip r:embed="rId2">
            <a:alphaModFix/>
          </a:blip>
          <a:srcRect b="0" l="0" r="0" t="0"/>
          <a:stretch/>
        </p:blipFill>
        <p:spPr>
          <a:xfrm>
            <a:off x="276873" y="273023"/>
            <a:ext cx="2016224" cy="65707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ido con título">
  <p:cSld name="1_Contenido con título">
    <p:spTree>
      <p:nvGrpSpPr>
        <p:cNvPr id="184" name="Shape 184"/>
        <p:cNvGrpSpPr/>
        <p:nvPr/>
      </p:nvGrpSpPr>
      <p:grpSpPr>
        <a:xfrm>
          <a:off x="0" y="0"/>
          <a:ext cx="0" cy="0"/>
          <a:chOff x="0" y="0"/>
          <a:chExt cx="0" cy="0"/>
        </a:xfrm>
      </p:grpSpPr>
      <p:sp>
        <p:nvSpPr>
          <p:cNvPr id="185" name="Google Shape;185;g1b4873d8cb0_1_87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6" name="Google Shape;186;g1b4873d8cb0_1_87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7" name="Google Shape;187;g1b4873d8cb0_1_8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
        <p:nvSpPr>
          <p:cNvPr id="188" name="Google Shape;188;g1b4873d8cb0_1_871"/>
          <p:cNvSpPr/>
          <p:nvPr/>
        </p:nvSpPr>
        <p:spPr>
          <a:xfrm>
            <a:off x="0" y="-3801"/>
            <a:ext cx="12192000" cy="6861900"/>
          </a:xfrm>
          <a:prstGeom prst="rect">
            <a:avLst/>
          </a:prstGeom>
          <a:solidFill>
            <a:srgbClr val="FFB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9" name="Google Shape;189;g1b4873d8cb0_1_871"/>
          <p:cNvSpPr txBox="1"/>
          <p:nvPr/>
        </p:nvSpPr>
        <p:spPr>
          <a:xfrm>
            <a:off x="1487488" y="6309320"/>
            <a:ext cx="9368400" cy="41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190" name="Google Shape;190;g1b4873d8cb0_1_871"/>
          <p:cNvSpPr txBox="1"/>
          <p:nvPr>
            <p:ph type="title"/>
          </p:nvPr>
        </p:nvSpPr>
        <p:spPr>
          <a:xfrm>
            <a:off x="609600" y="2855599"/>
            <a:ext cx="10972800" cy="1143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texto vertical">
  <p:cSld name="1_Título y texto vertical">
    <p:spTree>
      <p:nvGrpSpPr>
        <p:cNvPr id="191" name="Shape 191"/>
        <p:cNvGrpSpPr/>
        <p:nvPr/>
      </p:nvGrpSpPr>
      <p:grpSpPr>
        <a:xfrm>
          <a:off x="0" y="0"/>
          <a:ext cx="0" cy="0"/>
          <a:chOff x="0" y="0"/>
          <a:chExt cx="0" cy="0"/>
        </a:xfrm>
      </p:grpSpPr>
      <p:pic>
        <p:nvPicPr>
          <p:cNvPr id="192" name="Google Shape;192;g1b4873d8cb0_1_878"/>
          <p:cNvPicPr preferRelativeResize="0"/>
          <p:nvPr/>
        </p:nvPicPr>
        <p:blipFill rotWithShape="1">
          <a:blip r:embed="rId2">
            <a:alphaModFix/>
          </a:blip>
          <a:srcRect b="0" l="0" r="0" t="0"/>
          <a:stretch/>
        </p:blipFill>
        <p:spPr>
          <a:xfrm>
            <a:off x="4229311" y="5589241"/>
            <a:ext cx="3733376" cy="705991"/>
          </a:xfrm>
          <a:prstGeom prst="rect">
            <a:avLst/>
          </a:prstGeom>
          <a:noFill/>
          <a:ln>
            <a:noFill/>
          </a:ln>
        </p:spPr>
      </p:pic>
      <p:sp>
        <p:nvSpPr>
          <p:cNvPr id="193" name="Google Shape;193;g1b4873d8cb0_1_878"/>
          <p:cNvSpPr/>
          <p:nvPr/>
        </p:nvSpPr>
        <p:spPr>
          <a:xfrm>
            <a:off x="0" y="-3801"/>
            <a:ext cx="12192000" cy="6861900"/>
          </a:xfrm>
          <a:prstGeom prst="rect">
            <a:avLst/>
          </a:prstGeom>
          <a:solidFill>
            <a:srgbClr val="31CC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4" name="Google Shape;194;g1b4873d8cb0_1_878"/>
          <p:cNvSpPr txBox="1"/>
          <p:nvPr/>
        </p:nvSpPr>
        <p:spPr>
          <a:xfrm>
            <a:off x="1487488" y="6309320"/>
            <a:ext cx="9368400" cy="41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195" name="Google Shape;195;g1b4873d8cb0_1_878"/>
          <p:cNvSpPr txBox="1"/>
          <p:nvPr/>
        </p:nvSpPr>
        <p:spPr>
          <a:xfrm>
            <a:off x="3445984" y="3073156"/>
            <a:ext cx="54513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4000">
                <a:solidFill>
                  <a:schemeClr val="lt1"/>
                </a:solidFill>
                <a:latin typeface="Montserrat Black"/>
                <a:ea typeface="Montserrat Black"/>
                <a:cs typeface="Montserrat Black"/>
                <a:sym typeface="Montserrat Black"/>
              </a:rPr>
              <a:t>Encuéntranos en</a:t>
            </a:r>
            <a:endParaRPr b="1" sz="4000">
              <a:solidFill>
                <a:schemeClr val="lt1"/>
              </a:solidFill>
              <a:latin typeface="Montserrat Black"/>
              <a:ea typeface="Montserrat Black"/>
              <a:cs typeface="Montserrat Black"/>
              <a:sym typeface="Montserrat Black"/>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vertical y texto">
  <p:cSld name="1_Título vertical y texto">
    <p:spTree>
      <p:nvGrpSpPr>
        <p:cNvPr id="196" name="Shape 196"/>
        <p:cNvGrpSpPr/>
        <p:nvPr/>
      </p:nvGrpSpPr>
      <p:grpSpPr>
        <a:xfrm>
          <a:off x="0" y="0"/>
          <a:ext cx="0" cy="0"/>
          <a:chOff x="0" y="0"/>
          <a:chExt cx="0" cy="0"/>
        </a:xfrm>
      </p:grpSpPr>
      <p:pic>
        <p:nvPicPr>
          <p:cNvPr id="197" name="Google Shape;197;g1b4873d8cb0_1_883"/>
          <p:cNvPicPr preferRelativeResize="0"/>
          <p:nvPr/>
        </p:nvPicPr>
        <p:blipFill rotWithShape="1">
          <a:blip r:embed="rId2">
            <a:alphaModFix/>
          </a:blip>
          <a:srcRect b="0" l="0" r="0" t="0"/>
          <a:stretch/>
        </p:blipFill>
        <p:spPr>
          <a:xfrm>
            <a:off x="479376" y="1129520"/>
            <a:ext cx="6025688" cy="5343219"/>
          </a:xfrm>
          <a:prstGeom prst="rect">
            <a:avLst/>
          </a:prstGeom>
          <a:noFill/>
          <a:ln>
            <a:noFill/>
          </a:ln>
        </p:spPr>
      </p:pic>
      <p:pic>
        <p:nvPicPr>
          <p:cNvPr id="198" name="Google Shape;198;g1b4873d8cb0_1_883"/>
          <p:cNvPicPr preferRelativeResize="0"/>
          <p:nvPr/>
        </p:nvPicPr>
        <p:blipFill rotWithShape="1">
          <a:blip r:embed="rId3">
            <a:alphaModFix/>
          </a:blip>
          <a:srcRect b="0" l="0" r="0" t="0"/>
          <a:stretch/>
        </p:blipFill>
        <p:spPr>
          <a:xfrm>
            <a:off x="6937458" y="1163056"/>
            <a:ext cx="533064" cy="552332"/>
          </a:xfrm>
          <a:prstGeom prst="rect">
            <a:avLst/>
          </a:prstGeom>
          <a:noFill/>
          <a:ln>
            <a:noFill/>
          </a:ln>
        </p:spPr>
      </p:pic>
      <p:pic>
        <p:nvPicPr>
          <p:cNvPr id="199" name="Google Shape;199;g1b4873d8cb0_1_883"/>
          <p:cNvPicPr preferRelativeResize="0"/>
          <p:nvPr/>
        </p:nvPicPr>
        <p:blipFill rotWithShape="1">
          <a:blip r:embed="rId4">
            <a:alphaModFix/>
          </a:blip>
          <a:srcRect b="0" l="0" r="0" t="0"/>
          <a:stretch/>
        </p:blipFill>
        <p:spPr>
          <a:xfrm>
            <a:off x="6947855" y="1715334"/>
            <a:ext cx="526134" cy="552332"/>
          </a:xfrm>
          <a:prstGeom prst="rect">
            <a:avLst/>
          </a:prstGeom>
          <a:noFill/>
          <a:ln>
            <a:noFill/>
          </a:ln>
        </p:spPr>
      </p:pic>
      <p:pic>
        <p:nvPicPr>
          <p:cNvPr id="200" name="Google Shape;200;g1b4873d8cb0_1_883"/>
          <p:cNvPicPr preferRelativeResize="0"/>
          <p:nvPr/>
        </p:nvPicPr>
        <p:blipFill rotWithShape="1">
          <a:blip r:embed="rId5">
            <a:alphaModFix/>
          </a:blip>
          <a:srcRect b="0" l="0" r="0" t="0"/>
          <a:stretch/>
        </p:blipFill>
        <p:spPr>
          <a:xfrm>
            <a:off x="6940924" y="2265116"/>
            <a:ext cx="526134" cy="550720"/>
          </a:xfrm>
          <a:prstGeom prst="rect">
            <a:avLst/>
          </a:prstGeom>
          <a:noFill/>
          <a:ln>
            <a:noFill/>
          </a:ln>
        </p:spPr>
      </p:pic>
      <p:pic>
        <p:nvPicPr>
          <p:cNvPr id="201" name="Google Shape;201;g1b4873d8cb0_1_883"/>
          <p:cNvPicPr preferRelativeResize="0"/>
          <p:nvPr/>
        </p:nvPicPr>
        <p:blipFill rotWithShape="1">
          <a:blip r:embed="rId6">
            <a:alphaModFix/>
          </a:blip>
          <a:srcRect b="0" l="0" r="0" t="0"/>
          <a:stretch/>
        </p:blipFill>
        <p:spPr>
          <a:xfrm>
            <a:off x="6946505" y="2817339"/>
            <a:ext cx="527484" cy="550722"/>
          </a:xfrm>
          <a:prstGeom prst="rect">
            <a:avLst/>
          </a:prstGeom>
          <a:noFill/>
          <a:ln>
            <a:noFill/>
          </a:ln>
        </p:spPr>
      </p:pic>
      <p:pic>
        <p:nvPicPr>
          <p:cNvPr id="202" name="Google Shape;202;g1b4873d8cb0_1_883"/>
          <p:cNvPicPr preferRelativeResize="0"/>
          <p:nvPr/>
        </p:nvPicPr>
        <p:blipFill rotWithShape="1">
          <a:blip r:embed="rId7">
            <a:alphaModFix/>
          </a:blip>
          <a:srcRect b="0" l="0" r="0" t="0"/>
          <a:stretch/>
        </p:blipFill>
        <p:spPr>
          <a:xfrm>
            <a:off x="6940924" y="3368060"/>
            <a:ext cx="526135" cy="552224"/>
          </a:xfrm>
          <a:prstGeom prst="rect">
            <a:avLst/>
          </a:prstGeom>
          <a:noFill/>
          <a:ln>
            <a:noFill/>
          </a:ln>
        </p:spPr>
      </p:pic>
      <p:pic>
        <p:nvPicPr>
          <p:cNvPr id="203" name="Google Shape;203;g1b4873d8cb0_1_883"/>
          <p:cNvPicPr preferRelativeResize="0"/>
          <p:nvPr/>
        </p:nvPicPr>
        <p:blipFill rotWithShape="1">
          <a:blip r:embed="rId8">
            <a:alphaModFix/>
          </a:blip>
          <a:srcRect b="0" l="0" r="0" t="0"/>
          <a:stretch/>
        </p:blipFill>
        <p:spPr>
          <a:xfrm>
            <a:off x="7392144" y="1221264"/>
            <a:ext cx="2779305" cy="265539"/>
          </a:xfrm>
          <a:prstGeom prst="rect">
            <a:avLst/>
          </a:prstGeom>
          <a:noFill/>
          <a:ln>
            <a:noFill/>
          </a:ln>
        </p:spPr>
      </p:pic>
      <p:pic>
        <p:nvPicPr>
          <p:cNvPr id="204" name="Google Shape;204;g1b4873d8cb0_1_883"/>
          <p:cNvPicPr preferRelativeResize="0"/>
          <p:nvPr/>
        </p:nvPicPr>
        <p:blipFill rotWithShape="1">
          <a:blip r:embed="rId9">
            <a:alphaModFix/>
          </a:blip>
          <a:srcRect b="0" l="0" r="0" t="0"/>
          <a:stretch/>
        </p:blipFill>
        <p:spPr>
          <a:xfrm>
            <a:off x="7392144" y="1773682"/>
            <a:ext cx="1562099" cy="260350"/>
          </a:xfrm>
          <a:prstGeom prst="rect">
            <a:avLst/>
          </a:prstGeom>
          <a:noFill/>
          <a:ln>
            <a:noFill/>
          </a:ln>
        </p:spPr>
      </p:pic>
      <p:pic>
        <p:nvPicPr>
          <p:cNvPr id="205" name="Google Shape;205;g1b4873d8cb0_1_883"/>
          <p:cNvPicPr preferRelativeResize="0"/>
          <p:nvPr/>
        </p:nvPicPr>
        <p:blipFill rotWithShape="1">
          <a:blip r:embed="rId9">
            <a:alphaModFix/>
          </a:blip>
          <a:srcRect b="0" l="0" r="0" t="0"/>
          <a:stretch/>
        </p:blipFill>
        <p:spPr>
          <a:xfrm>
            <a:off x="7392144" y="2325960"/>
            <a:ext cx="1562099" cy="260350"/>
          </a:xfrm>
          <a:prstGeom prst="rect">
            <a:avLst/>
          </a:prstGeom>
          <a:noFill/>
          <a:ln>
            <a:noFill/>
          </a:ln>
        </p:spPr>
      </p:pic>
      <p:pic>
        <p:nvPicPr>
          <p:cNvPr id="206" name="Google Shape;206;g1b4873d8cb0_1_883"/>
          <p:cNvPicPr preferRelativeResize="0"/>
          <p:nvPr/>
        </p:nvPicPr>
        <p:blipFill rotWithShape="1">
          <a:blip r:embed="rId10">
            <a:alphaModFix/>
          </a:blip>
          <a:srcRect b="0" l="0" r="0" t="0"/>
          <a:stretch/>
        </p:blipFill>
        <p:spPr>
          <a:xfrm>
            <a:off x="7392144" y="2876094"/>
            <a:ext cx="3311736" cy="256946"/>
          </a:xfrm>
          <a:prstGeom prst="rect">
            <a:avLst/>
          </a:prstGeom>
          <a:noFill/>
          <a:ln>
            <a:noFill/>
          </a:ln>
        </p:spPr>
      </p:pic>
      <p:pic>
        <p:nvPicPr>
          <p:cNvPr id="207" name="Google Shape;207;g1b4873d8cb0_1_883"/>
          <p:cNvPicPr preferRelativeResize="0"/>
          <p:nvPr/>
        </p:nvPicPr>
        <p:blipFill rotWithShape="1">
          <a:blip r:embed="rId10">
            <a:alphaModFix/>
          </a:blip>
          <a:srcRect b="0" l="0" r="0" t="0"/>
          <a:stretch/>
        </p:blipFill>
        <p:spPr>
          <a:xfrm>
            <a:off x="7365117" y="3426815"/>
            <a:ext cx="3311736" cy="256946"/>
          </a:xfrm>
          <a:prstGeom prst="rect">
            <a:avLst/>
          </a:prstGeom>
          <a:noFill/>
          <a:ln>
            <a:noFill/>
          </a:ln>
        </p:spPr>
      </p:pic>
      <p:pic>
        <p:nvPicPr>
          <p:cNvPr id="208" name="Google Shape;208;g1b4873d8cb0_1_883"/>
          <p:cNvPicPr preferRelativeResize="0"/>
          <p:nvPr/>
        </p:nvPicPr>
        <p:blipFill rotWithShape="1">
          <a:blip r:embed="rId11">
            <a:alphaModFix/>
          </a:blip>
          <a:srcRect b="0" l="0" r="0" t="0"/>
          <a:stretch/>
        </p:blipFill>
        <p:spPr>
          <a:xfrm>
            <a:off x="9801348" y="5857973"/>
            <a:ext cx="2016224" cy="65707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n con título">
  <p:cSld name="1_Imagen con título">
    <p:spTree>
      <p:nvGrpSpPr>
        <p:cNvPr id="209" name="Shape 209"/>
        <p:cNvGrpSpPr/>
        <p:nvPr/>
      </p:nvGrpSpPr>
      <p:grpSpPr>
        <a:xfrm>
          <a:off x="0" y="0"/>
          <a:ext cx="0" cy="0"/>
          <a:chOff x="0" y="0"/>
          <a:chExt cx="0" cy="0"/>
        </a:xfrm>
      </p:grpSpPr>
      <p:pic>
        <p:nvPicPr>
          <p:cNvPr id="210" name="Google Shape;210;g1b4873d8cb0_1_896"/>
          <p:cNvPicPr preferRelativeResize="0"/>
          <p:nvPr/>
        </p:nvPicPr>
        <p:blipFill rotWithShape="1">
          <a:blip r:embed="rId2">
            <a:alphaModFix/>
          </a:blip>
          <a:srcRect b="0" l="0" r="0" t="0"/>
          <a:stretch/>
        </p:blipFill>
        <p:spPr>
          <a:xfrm>
            <a:off x="360743" y="3791847"/>
            <a:ext cx="2305579" cy="3081200"/>
          </a:xfrm>
          <a:prstGeom prst="rect">
            <a:avLst/>
          </a:prstGeom>
          <a:noFill/>
          <a:ln>
            <a:noFill/>
          </a:ln>
        </p:spPr>
      </p:pic>
      <p:pic>
        <p:nvPicPr>
          <p:cNvPr id="211" name="Google Shape;211;g1b4873d8cb0_1_896"/>
          <p:cNvPicPr preferRelativeResize="0"/>
          <p:nvPr/>
        </p:nvPicPr>
        <p:blipFill rotWithShape="1">
          <a:blip r:embed="rId3">
            <a:alphaModFix/>
          </a:blip>
          <a:srcRect b="0" l="0" r="0" t="0"/>
          <a:stretch/>
        </p:blipFill>
        <p:spPr>
          <a:xfrm>
            <a:off x="3427222" y="3762328"/>
            <a:ext cx="2220613" cy="3095675"/>
          </a:xfrm>
          <a:prstGeom prst="rect">
            <a:avLst/>
          </a:prstGeom>
          <a:noFill/>
          <a:ln>
            <a:noFill/>
          </a:ln>
        </p:spPr>
      </p:pic>
      <p:pic>
        <p:nvPicPr>
          <p:cNvPr id="212" name="Google Shape;212;g1b4873d8cb0_1_896"/>
          <p:cNvPicPr preferRelativeResize="0"/>
          <p:nvPr/>
        </p:nvPicPr>
        <p:blipFill rotWithShape="1">
          <a:blip r:embed="rId4">
            <a:alphaModFix/>
          </a:blip>
          <a:srcRect b="0" l="0" r="0" t="0"/>
          <a:stretch/>
        </p:blipFill>
        <p:spPr>
          <a:xfrm>
            <a:off x="6384032" y="3826549"/>
            <a:ext cx="2077105" cy="3031450"/>
          </a:xfrm>
          <a:prstGeom prst="rect">
            <a:avLst/>
          </a:prstGeom>
          <a:noFill/>
          <a:ln>
            <a:noFill/>
          </a:ln>
        </p:spPr>
      </p:pic>
      <p:pic>
        <p:nvPicPr>
          <p:cNvPr id="213" name="Google Shape;213;g1b4873d8cb0_1_896"/>
          <p:cNvPicPr preferRelativeResize="0"/>
          <p:nvPr/>
        </p:nvPicPr>
        <p:blipFill rotWithShape="1">
          <a:blip r:embed="rId5">
            <a:alphaModFix/>
          </a:blip>
          <a:srcRect b="0" l="0" r="0" t="0"/>
          <a:stretch/>
        </p:blipFill>
        <p:spPr>
          <a:xfrm>
            <a:off x="8866913" y="3858763"/>
            <a:ext cx="2845712" cy="2999238"/>
          </a:xfrm>
          <a:prstGeom prst="rect">
            <a:avLst/>
          </a:prstGeom>
          <a:noFill/>
          <a:ln>
            <a:noFill/>
          </a:ln>
        </p:spPr>
      </p:pic>
      <p:pic>
        <p:nvPicPr>
          <p:cNvPr id="214" name="Google Shape;214;g1b4873d8cb0_1_896"/>
          <p:cNvPicPr preferRelativeResize="0"/>
          <p:nvPr/>
        </p:nvPicPr>
        <p:blipFill rotWithShape="1">
          <a:blip r:embed="rId6">
            <a:alphaModFix/>
          </a:blip>
          <a:srcRect b="0" l="0" r="0" t="0"/>
          <a:stretch/>
        </p:blipFill>
        <p:spPr>
          <a:xfrm>
            <a:off x="9801348" y="404664"/>
            <a:ext cx="2016224" cy="657073"/>
          </a:xfrm>
          <a:prstGeom prst="rect">
            <a:avLst/>
          </a:prstGeom>
          <a:noFill/>
          <a:ln>
            <a:noFill/>
          </a:ln>
        </p:spPr>
      </p:pic>
      <p:sp>
        <p:nvSpPr>
          <p:cNvPr id="215" name="Google Shape;215;g1b4873d8cb0_1_896"/>
          <p:cNvSpPr/>
          <p:nvPr/>
        </p:nvSpPr>
        <p:spPr>
          <a:xfrm>
            <a:off x="3049012" y="1844824"/>
            <a:ext cx="6093900" cy="1584300"/>
          </a:xfrm>
          <a:prstGeom prst="rect">
            <a:avLst/>
          </a:prstGeom>
          <a:solidFill>
            <a:srgbClr val="041B5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4800">
                <a:solidFill>
                  <a:schemeClr val="lt1"/>
                </a:solidFill>
                <a:latin typeface="Montserrat ExtraBold"/>
                <a:ea typeface="Montserrat ExtraBold"/>
                <a:cs typeface="Montserrat ExtraBold"/>
                <a:sym typeface="Montserrat ExtraBold"/>
              </a:rPr>
              <a:t>¡Muchas gracias!</a:t>
            </a:r>
            <a:endParaRPr sz="4800">
              <a:solidFill>
                <a:schemeClr val="lt1"/>
              </a:solidFill>
              <a:latin typeface="Montserrat ExtraBold"/>
              <a:ea typeface="Montserrat ExtraBold"/>
              <a:cs typeface="Montserrat ExtraBold"/>
              <a:sym typeface="Montserrat ExtraBold"/>
            </a:endParaRPr>
          </a:p>
        </p:txBody>
      </p:sp>
      <p:sp>
        <p:nvSpPr>
          <p:cNvPr id="216" name="Google Shape;216;g1b4873d8cb0_1_896"/>
          <p:cNvSpPr/>
          <p:nvPr/>
        </p:nvSpPr>
        <p:spPr>
          <a:xfrm>
            <a:off x="4500498" y="6021288"/>
            <a:ext cx="3191100" cy="591000"/>
          </a:xfrm>
          <a:prstGeom prst="rect">
            <a:avLst/>
          </a:prstGeom>
          <a:solidFill>
            <a:srgbClr val="DF284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s-PE" sz="2000">
                <a:solidFill>
                  <a:schemeClr val="lt1"/>
                </a:solidFill>
                <a:latin typeface="Montserrat ExtraBold"/>
                <a:ea typeface="Montserrat ExtraBold"/>
                <a:cs typeface="Montserrat ExtraBold"/>
                <a:sym typeface="Montserrat ExtraBold"/>
              </a:rPr>
              <a:t>#yomequedoencasa</a:t>
            </a:r>
            <a:endParaRPr sz="2000">
              <a:solidFill>
                <a:schemeClr val="lt1"/>
              </a:solidFill>
              <a:latin typeface="Montserrat ExtraBold"/>
              <a:ea typeface="Montserrat ExtraBold"/>
              <a:cs typeface="Montserrat ExtraBold"/>
              <a:sym typeface="Montserrat ExtraBo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17" name="Shape 217"/>
        <p:cNvGrpSpPr/>
        <p:nvPr/>
      </p:nvGrpSpPr>
      <p:grpSpPr>
        <a:xfrm>
          <a:off x="0" y="0"/>
          <a:ext cx="0" cy="0"/>
          <a:chOff x="0" y="0"/>
          <a:chExt cx="0" cy="0"/>
        </a:xfrm>
      </p:grpSpPr>
      <p:sp>
        <p:nvSpPr>
          <p:cNvPr id="218" name="Google Shape;218;g1b4873d8cb0_1_90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9" name="Google Shape;219;g1b4873d8cb0_1_90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20" name="Google Shape;220;g1b4873d8cb0_1_90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1" name="Google Shape;221;g1b4873d8cb0_1_90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2" name="Google Shape;222;g1b4873d8cb0_1_90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23" name="Shape 223"/>
        <p:cNvGrpSpPr/>
        <p:nvPr/>
      </p:nvGrpSpPr>
      <p:grpSpPr>
        <a:xfrm>
          <a:off x="0" y="0"/>
          <a:ext cx="0" cy="0"/>
          <a:chOff x="0" y="0"/>
          <a:chExt cx="0" cy="0"/>
        </a:xfrm>
      </p:grpSpPr>
      <p:sp>
        <p:nvSpPr>
          <p:cNvPr id="224" name="Google Shape;224;g1b4873d8cb0_1_9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5" name="Google Shape;225;g1b4873d8cb0_1_91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6" name="Google Shape;226;g1b4873d8cb0_1_9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7" name="Google Shape;227;g1b4873d8cb0_1_9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8" name="Google Shape;228;g1b4873d8cb0_1_9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29" name="Shape 229"/>
        <p:cNvGrpSpPr/>
        <p:nvPr/>
      </p:nvGrpSpPr>
      <p:grpSpPr>
        <a:xfrm>
          <a:off x="0" y="0"/>
          <a:ext cx="0" cy="0"/>
          <a:chOff x="0" y="0"/>
          <a:chExt cx="0" cy="0"/>
        </a:xfrm>
      </p:grpSpPr>
      <p:sp>
        <p:nvSpPr>
          <p:cNvPr id="230" name="Google Shape;230;g1b4873d8cb0_1_91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1" name="Google Shape;231;g1b4873d8cb0_1_91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232" name="Google Shape;232;g1b4873d8cb0_1_9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3" name="Google Shape;233;g1b4873d8cb0_1_9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4" name="Google Shape;234;g1b4873d8cb0_1_9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35" name="Shape 235"/>
        <p:cNvGrpSpPr/>
        <p:nvPr/>
      </p:nvGrpSpPr>
      <p:grpSpPr>
        <a:xfrm>
          <a:off x="0" y="0"/>
          <a:ext cx="0" cy="0"/>
          <a:chOff x="0" y="0"/>
          <a:chExt cx="0" cy="0"/>
        </a:xfrm>
      </p:grpSpPr>
      <p:sp>
        <p:nvSpPr>
          <p:cNvPr id="236" name="Google Shape;236;g1b4873d8cb0_1_9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7" name="Google Shape;237;g1b4873d8cb0_1_922"/>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8" name="Google Shape;238;g1b4873d8cb0_1_922"/>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9" name="Google Shape;239;g1b4873d8cb0_1_9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0" name="Google Shape;240;g1b4873d8cb0_1_9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1" name="Google Shape;241;g1b4873d8cb0_1_9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242" name="Shape 242"/>
        <p:cNvGrpSpPr/>
        <p:nvPr/>
      </p:nvGrpSpPr>
      <p:grpSpPr>
        <a:xfrm>
          <a:off x="0" y="0"/>
          <a:ext cx="0" cy="0"/>
          <a:chOff x="0" y="0"/>
          <a:chExt cx="0" cy="0"/>
        </a:xfrm>
      </p:grpSpPr>
      <p:sp>
        <p:nvSpPr>
          <p:cNvPr id="243" name="Google Shape;243;g1b4873d8cb0_1_929"/>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4" name="Google Shape;244;g1b4873d8cb0_1_929"/>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45" name="Google Shape;245;g1b4873d8cb0_1_929"/>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6" name="Google Shape;246;g1b4873d8cb0_1_929"/>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47" name="Google Shape;247;g1b4873d8cb0_1_929"/>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8" name="Google Shape;248;g1b4873d8cb0_1_9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9" name="Google Shape;249;g1b4873d8cb0_1_9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0" name="Google Shape;250;g1b4873d8cb0_1_9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251" name="Shape 251"/>
        <p:cNvGrpSpPr/>
        <p:nvPr/>
      </p:nvGrpSpPr>
      <p:grpSpPr>
        <a:xfrm>
          <a:off x="0" y="0"/>
          <a:ext cx="0" cy="0"/>
          <a:chOff x="0" y="0"/>
          <a:chExt cx="0" cy="0"/>
        </a:xfrm>
      </p:grpSpPr>
      <p:sp>
        <p:nvSpPr>
          <p:cNvPr id="252" name="Google Shape;252;g1b4873d8cb0_1_9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3" name="Google Shape;253;g1b4873d8cb0_1_93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4" name="Google Shape;254;g1b4873d8cb0_1_93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5" name="Google Shape;255;g1b4873d8cb0_1_9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8"/>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8"/>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9" name="Google Shape;29;p48"/>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256" name="Shape 256"/>
        <p:cNvGrpSpPr/>
        <p:nvPr/>
      </p:nvGrpSpPr>
      <p:grpSpPr>
        <a:xfrm>
          <a:off x="0" y="0"/>
          <a:ext cx="0" cy="0"/>
          <a:chOff x="0" y="0"/>
          <a:chExt cx="0" cy="0"/>
        </a:xfrm>
      </p:grpSpPr>
      <p:sp>
        <p:nvSpPr>
          <p:cNvPr id="257" name="Google Shape;257;g1b4873d8cb0_1_94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8" name="Google Shape;258;g1b4873d8cb0_1_943"/>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259" name="Google Shape;259;g1b4873d8cb0_1_943"/>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60" name="Google Shape;260;g1b4873d8cb0_1_94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1" name="Google Shape;261;g1b4873d8cb0_1_94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2" name="Google Shape;262;g1b4873d8cb0_1_94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263" name="Shape 263"/>
        <p:cNvGrpSpPr/>
        <p:nvPr/>
      </p:nvGrpSpPr>
      <p:grpSpPr>
        <a:xfrm>
          <a:off x="0" y="0"/>
          <a:ext cx="0" cy="0"/>
          <a:chOff x="0" y="0"/>
          <a:chExt cx="0" cy="0"/>
        </a:xfrm>
      </p:grpSpPr>
      <p:sp>
        <p:nvSpPr>
          <p:cNvPr id="264" name="Google Shape;264;g1b4873d8cb0_1_95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5" name="Google Shape;265;g1b4873d8cb0_1_950"/>
          <p:cNvSpPr/>
          <p:nvPr>
            <p:ph idx="2" type="pic"/>
          </p:nvPr>
        </p:nvSpPr>
        <p:spPr>
          <a:xfrm>
            <a:off x="5183188" y="987425"/>
            <a:ext cx="6172200" cy="4873500"/>
          </a:xfrm>
          <a:prstGeom prst="rect">
            <a:avLst/>
          </a:prstGeom>
          <a:noFill/>
          <a:ln>
            <a:noFill/>
          </a:ln>
        </p:spPr>
      </p:sp>
      <p:sp>
        <p:nvSpPr>
          <p:cNvPr id="266" name="Google Shape;266;g1b4873d8cb0_1_95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67" name="Google Shape;267;g1b4873d8cb0_1_95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8" name="Google Shape;268;g1b4873d8cb0_1_9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9" name="Google Shape;269;g1b4873d8cb0_1_9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70" name="Shape 270"/>
        <p:cNvGrpSpPr/>
        <p:nvPr/>
      </p:nvGrpSpPr>
      <p:grpSpPr>
        <a:xfrm>
          <a:off x="0" y="0"/>
          <a:ext cx="0" cy="0"/>
          <a:chOff x="0" y="0"/>
          <a:chExt cx="0" cy="0"/>
        </a:xfrm>
      </p:grpSpPr>
      <p:sp>
        <p:nvSpPr>
          <p:cNvPr id="271" name="Google Shape;271;g1b4873d8cb0_1_9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2" name="Google Shape;272;g1b4873d8cb0_1_957"/>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3" name="Google Shape;273;g1b4873d8cb0_1_9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4" name="Google Shape;274;g1b4873d8cb0_1_9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5" name="Google Shape;275;g1b4873d8cb0_1_9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76" name="Shape 276"/>
        <p:cNvGrpSpPr/>
        <p:nvPr/>
      </p:nvGrpSpPr>
      <p:grpSpPr>
        <a:xfrm>
          <a:off x="0" y="0"/>
          <a:ext cx="0" cy="0"/>
          <a:chOff x="0" y="0"/>
          <a:chExt cx="0" cy="0"/>
        </a:xfrm>
      </p:grpSpPr>
      <p:sp>
        <p:nvSpPr>
          <p:cNvPr id="277" name="Google Shape;277;g1b4873d8cb0_1_963"/>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8" name="Google Shape;278;g1b4873d8cb0_1_963"/>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9" name="Google Shape;279;g1b4873d8cb0_1_96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0" name="Google Shape;280;g1b4873d8cb0_1_96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1" name="Google Shape;281;g1b4873d8cb0_1_9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ido con título">
  <p:cSld name="2_Contenido con título">
    <p:spTree>
      <p:nvGrpSpPr>
        <p:cNvPr id="282" name="Shape 282"/>
        <p:cNvGrpSpPr/>
        <p:nvPr/>
      </p:nvGrpSpPr>
      <p:grpSpPr>
        <a:xfrm>
          <a:off x="0" y="0"/>
          <a:ext cx="0" cy="0"/>
          <a:chOff x="0" y="0"/>
          <a:chExt cx="0" cy="0"/>
        </a:xfrm>
      </p:grpSpPr>
      <p:sp>
        <p:nvSpPr>
          <p:cNvPr id="283" name="Google Shape;283;g1b4873d8cb0_1_96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4" name="Google Shape;284;g1b4873d8cb0_1_96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5" name="Google Shape;285;g1b4873d8cb0_1_96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
        <p:nvSpPr>
          <p:cNvPr id="286" name="Google Shape;286;g1b4873d8cb0_1_969"/>
          <p:cNvSpPr/>
          <p:nvPr/>
        </p:nvSpPr>
        <p:spPr>
          <a:xfrm>
            <a:off x="0" y="-3801"/>
            <a:ext cx="12192000" cy="6861900"/>
          </a:xfrm>
          <a:prstGeom prst="rect">
            <a:avLst/>
          </a:prstGeom>
          <a:solidFill>
            <a:srgbClr val="DF28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7" name="Google Shape;287;g1b4873d8cb0_1_969"/>
          <p:cNvSpPr txBox="1"/>
          <p:nvPr/>
        </p:nvSpPr>
        <p:spPr>
          <a:xfrm>
            <a:off x="1487488" y="6309320"/>
            <a:ext cx="9368400" cy="41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288" name="Google Shape;288;g1b4873d8cb0_1_969"/>
          <p:cNvSpPr txBox="1"/>
          <p:nvPr>
            <p:ph type="title"/>
          </p:nvPr>
        </p:nvSpPr>
        <p:spPr>
          <a:xfrm>
            <a:off x="609600" y="2855599"/>
            <a:ext cx="10972800" cy="1143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30" name="Shape 30"/>
        <p:cNvGrpSpPr/>
        <p:nvPr/>
      </p:nvGrpSpPr>
      <p:grpSpPr>
        <a:xfrm>
          <a:off x="0" y="0"/>
          <a:ext cx="0" cy="0"/>
          <a:chOff x="0" y="0"/>
          <a:chExt cx="0" cy="0"/>
        </a:xfrm>
      </p:grpSpPr>
      <p:sp>
        <p:nvSpPr>
          <p:cNvPr id="31" name="Google Shape;31;p49"/>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9"/>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
        <p:nvSpPr>
          <p:cNvPr id="34" name="Google Shape;34;p49"/>
          <p:cNvSpPr/>
          <p:nvPr/>
        </p:nvSpPr>
        <p:spPr>
          <a:xfrm>
            <a:off x="0" y="-3801"/>
            <a:ext cx="12192000" cy="6861801"/>
          </a:xfrm>
          <a:prstGeom prst="rect">
            <a:avLst/>
          </a:prstGeom>
          <a:solidFill>
            <a:srgbClr val="041B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 name="Google Shape;35;p49"/>
          <p:cNvSpPr txBox="1"/>
          <p:nvPr/>
        </p:nvSpPr>
        <p:spPr>
          <a:xfrm>
            <a:off x="1487488" y="6309320"/>
            <a:ext cx="9368363" cy="41208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Montserrat SemiBold"/>
              <a:buNone/>
            </a:pPr>
            <a:r>
              <a:rPr b="1" i="0" lang="es-PE" sz="2000" u="none" cap="none" strike="noStrike">
                <a:solidFill>
                  <a:srgbClr val="FFFFFF"/>
                </a:solidFill>
                <a:latin typeface="Montserrat SemiBold"/>
                <a:ea typeface="Montserrat SemiBold"/>
                <a:cs typeface="Montserrat SemiBold"/>
                <a:sym typeface="Montserrat SemiBold"/>
              </a:rPr>
              <a:t>www.datascience.pe</a:t>
            </a:r>
            <a:endParaRPr b="1" i="0" sz="2000" u="none" cap="none" strike="noStrike">
              <a:solidFill>
                <a:srgbClr val="FFFFFF"/>
              </a:solidFill>
              <a:latin typeface="Montserrat SemiBold"/>
              <a:ea typeface="Montserrat SemiBold"/>
              <a:cs typeface="Montserrat SemiBold"/>
              <a:sym typeface="Montserrat SemiBold"/>
            </a:endParaRPr>
          </a:p>
        </p:txBody>
      </p:sp>
      <p:sp>
        <p:nvSpPr>
          <p:cNvPr id="36" name="Google Shape;36;p49"/>
          <p:cNvSpPr txBox="1"/>
          <p:nvPr/>
        </p:nvSpPr>
        <p:spPr>
          <a:xfrm>
            <a:off x="3884991" y="3073156"/>
            <a:ext cx="4422018"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s-PE" sz="4000" u="none" cap="none" strike="noStrike">
                <a:solidFill>
                  <a:schemeClr val="lt1"/>
                </a:solidFill>
                <a:latin typeface="Montserrat Black"/>
                <a:ea typeface="Montserrat Black"/>
                <a:cs typeface="Montserrat Black"/>
                <a:sym typeface="Montserrat Black"/>
              </a:rPr>
              <a:t>Sobre nosotros</a:t>
            </a:r>
            <a:endParaRPr b="1" i="0" sz="4000" u="none" cap="none" strike="noStrike">
              <a:solidFill>
                <a:schemeClr val="lt1"/>
              </a:solidFill>
              <a:latin typeface="Montserrat Black"/>
              <a:ea typeface="Montserrat Black"/>
              <a:cs typeface="Montserrat Black"/>
              <a:sym typeface="Montserrat Black"/>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ion">
  <p:cSld name="Dos objetos">
    <p:spTree>
      <p:nvGrpSpPr>
        <p:cNvPr id="37" name="Shape 37"/>
        <p:cNvGrpSpPr/>
        <p:nvPr/>
      </p:nvGrpSpPr>
      <p:grpSpPr>
        <a:xfrm>
          <a:off x="0" y="0"/>
          <a:ext cx="0" cy="0"/>
          <a:chOff x="0" y="0"/>
          <a:chExt cx="0" cy="0"/>
        </a:xfrm>
      </p:grpSpPr>
      <p:sp>
        <p:nvSpPr>
          <p:cNvPr id="38" name="Google Shape;38;p50"/>
          <p:cNvSpPr txBox="1"/>
          <p:nvPr/>
        </p:nvSpPr>
        <p:spPr>
          <a:xfrm>
            <a:off x="6240016" y="2240023"/>
            <a:ext cx="4968600" cy="2031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0" i="0" lang="es-PE" sz="1800" u="none" cap="none" strike="noStrike">
                <a:solidFill>
                  <a:srgbClr val="041B58"/>
                </a:solidFill>
                <a:latin typeface="Montserrat Medium"/>
                <a:ea typeface="Montserrat Medium"/>
                <a:cs typeface="Montserrat Medium"/>
                <a:sym typeface="Montserrat Medium"/>
              </a:rPr>
              <a:t>Descentralizar, democratizar y difundir los conocimientos de Ciencias de Datos e Inteligencia Artificial, entre estudiantes y profesionales desarrollando soluciones para construir una mejor sociedad.</a:t>
            </a:r>
            <a:endParaRPr b="0" i="0" sz="1800" u="none" cap="none" strike="noStrike">
              <a:solidFill>
                <a:srgbClr val="041B58"/>
              </a:solidFill>
              <a:latin typeface="Montserrat Medium"/>
              <a:ea typeface="Montserrat Medium"/>
              <a:cs typeface="Montserrat Medium"/>
              <a:sym typeface="Montserrat Medium"/>
            </a:endParaRPr>
          </a:p>
        </p:txBody>
      </p:sp>
      <p:pic>
        <p:nvPicPr>
          <p:cNvPr id="39" name="Google Shape;39;p50"/>
          <p:cNvPicPr preferRelativeResize="0"/>
          <p:nvPr/>
        </p:nvPicPr>
        <p:blipFill rotWithShape="1">
          <a:blip r:embed="rId2">
            <a:alphaModFix/>
          </a:blip>
          <a:srcRect b="0" l="0" r="0" t="0"/>
          <a:stretch/>
        </p:blipFill>
        <p:spPr>
          <a:xfrm>
            <a:off x="276873" y="273023"/>
            <a:ext cx="2016224" cy="657073"/>
          </a:xfrm>
          <a:prstGeom prst="rect">
            <a:avLst/>
          </a:prstGeom>
          <a:noFill/>
          <a:ln>
            <a:noFill/>
          </a:ln>
        </p:spPr>
      </p:pic>
      <p:sp>
        <p:nvSpPr>
          <p:cNvPr id="40" name="Google Shape;40;p50"/>
          <p:cNvSpPr txBox="1"/>
          <p:nvPr/>
        </p:nvSpPr>
        <p:spPr>
          <a:xfrm>
            <a:off x="6252964" y="1231911"/>
            <a:ext cx="2075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PE" sz="4000" u="none" cap="none" strike="noStrike">
                <a:solidFill>
                  <a:srgbClr val="DF284A"/>
                </a:solidFill>
                <a:latin typeface="Montserrat Black"/>
                <a:ea typeface="Montserrat Black"/>
                <a:cs typeface="Montserrat Black"/>
                <a:sym typeface="Montserrat Black"/>
              </a:rPr>
              <a:t>Misión</a:t>
            </a:r>
            <a:endParaRPr b="1" i="0" sz="4000" u="none" cap="none" strike="noStrike">
              <a:solidFill>
                <a:srgbClr val="DF284A"/>
              </a:solidFill>
              <a:latin typeface="Montserrat Black"/>
              <a:ea typeface="Montserrat Black"/>
              <a:cs typeface="Montserrat Black"/>
              <a:sym typeface="Montserrat Black"/>
            </a:endParaRPr>
          </a:p>
        </p:txBody>
      </p:sp>
      <p:pic>
        <p:nvPicPr>
          <p:cNvPr id="41" name="Google Shape;41;p50"/>
          <p:cNvPicPr preferRelativeResize="0"/>
          <p:nvPr/>
        </p:nvPicPr>
        <p:blipFill rotWithShape="1">
          <a:blip r:embed="rId3">
            <a:alphaModFix/>
          </a:blip>
          <a:srcRect b="0" l="0" r="0" t="0"/>
          <a:stretch/>
        </p:blipFill>
        <p:spPr>
          <a:xfrm>
            <a:off x="217464" y="1231888"/>
            <a:ext cx="5878536" cy="495462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1_Comparación">
    <p:spTree>
      <p:nvGrpSpPr>
        <p:cNvPr id="42" name="Shape 42"/>
        <p:cNvGrpSpPr/>
        <p:nvPr/>
      </p:nvGrpSpPr>
      <p:grpSpPr>
        <a:xfrm>
          <a:off x="0" y="0"/>
          <a:ext cx="0" cy="0"/>
          <a:chOff x="0" y="0"/>
          <a:chExt cx="0" cy="0"/>
        </a:xfrm>
      </p:grpSpPr>
      <p:pic>
        <p:nvPicPr>
          <p:cNvPr id="43" name="Google Shape;43;p51"/>
          <p:cNvPicPr preferRelativeResize="0"/>
          <p:nvPr/>
        </p:nvPicPr>
        <p:blipFill rotWithShape="1">
          <a:blip r:embed="rId2">
            <a:alphaModFix/>
          </a:blip>
          <a:srcRect b="0" l="0" r="0" t="0"/>
          <a:stretch/>
        </p:blipFill>
        <p:spPr>
          <a:xfrm>
            <a:off x="276873" y="273023"/>
            <a:ext cx="2016224" cy="6570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ón">
  <p:cSld name="Comparación">
    <p:spTree>
      <p:nvGrpSpPr>
        <p:cNvPr id="44" name="Shape 44"/>
        <p:cNvGrpSpPr/>
        <p:nvPr/>
      </p:nvGrpSpPr>
      <p:grpSpPr>
        <a:xfrm>
          <a:off x="0" y="0"/>
          <a:ext cx="0" cy="0"/>
          <a:chOff x="0" y="0"/>
          <a:chExt cx="0" cy="0"/>
        </a:xfrm>
      </p:grpSpPr>
      <p:pic>
        <p:nvPicPr>
          <p:cNvPr id="45" name="Google Shape;45;p52"/>
          <p:cNvPicPr preferRelativeResize="0"/>
          <p:nvPr/>
        </p:nvPicPr>
        <p:blipFill rotWithShape="1">
          <a:blip r:embed="rId2">
            <a:alphaModFix/>
          </a:blip>
          <a:srcRect b="0" l="0" r="0" t="0"/>
          <a:stretch/>
        </p:blipFill>
        <p:spPr>
          <a:xfrm>
            <a:off x="191344" y="1196752"/>
            <a:ext cx="6608554" cy="4725144"/>
          </a:xfrm>
          <a:prstGeom prst="rect">
            <a:avLst/>
          </a:prstGeom>
          <a:noFill/>
          <a:ln>
            <a:noFill/>
          </a:ln>
        </p:spPr>
      </p:pic>
      <p:sp>
        <p:nvSpPr>
          <p:cNvPr id="46" name="Google Shape;46;p52"/>
          <p:cNvSpPr txBox="1"/>
          <p:nvPr/>
        </p:nvSpPr>
        <p:spPr>
          <a:xfrm>
            <a:off x="6252964" y="2466615"/>
            <a:ext cx="4824600" cy="16161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0" i="0" lang="es-PE" sz="1800" u="none" cap="none" strike="noStrike">
                <a:solidFill>
                  <a:srgbClr val="041B58"/>
                </a:solidFill>
                <a:latin typeface="Montserrat Medium"/>
                <a:ea typeface="Montserrat Medium"/>
                <a:cs typeface="Montserrat Medium"/>
                <a:sym typeface="Montserrat Medium"/>
              </a:rPr>
              <a:t>Ser la organización que genere impacto social con la Ciencia de Datos y la Inteligencia Artificial por el bien de la humanidad.</a:t>
            </a:r>
            <a:endParaRPr b="0" i="0" sz="1400" u="none" cap="none" strike="noStrike">
              <a:solidFill>
                <a:srgbClr val="000000"/>
              </a:solidFill>
              <a:latin typeface="Arial"/>
              <a:ea typeface="Arial"/>
              <a:cs typeface="Arial"/>
              <a:sym typeface="Arial"/>
            </a:endParaRPr>
          </a:p>
        </p:txBody>
      </p:sp>
      <p:sp>
        <p:nvSpPr>
          <p:cNvPr id="47" name="Google Shape;47;p52"/>
          <p:cNvSpPr txBox="1"/>
          <p:nvPr/>
        </p:nvSpPr>
        <p:spPr>
          <a:xfrm>
            <a:off x="6252964" y="1478586"/>
            <a:ext cx="20754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s-PE" sz="4000" u="none" cap="none" strike="noStrike">
                <a:solidFill>
                  <a:srgbClr val="DF284A"/>
                </a:solidFill>
                <a:latin typeface="Montserrat Black"/>
                <a:ea typeface="Montserrat Black"/>
                <a:cs typeface="Montserrat Black"/>
                <a:sym typeface="Montserrat Black"/>
              </a:rPr>
              <a:t>Visión</a:t>
            </a:r>
            <a:endParaRPr b="1" i="0" sz="4000" u="none" cap="none" strike="noStrike">
              <a:solidFill>
                <a:srgbClr val="DF284A"/>
              </a:solidFill>
              <a:latin typeface="Montserrat Black"/>
              <a:ea typeface="Montserrat Black"/>
              <a:cs typeface="Montserrat Black"/>
              <a:sym typeface="Montserrat Black"/>
            </a:endParaRPr>
          </a:p>
        </p:txBody>
      </p:sp>
      <p:pic>
        <p:nvPicPr>
          <p:cNvPr id="48" name="Google Shape;48;p52"/>
          <p:cNvPicPr preferRelativeResize="0"/>
          <p:nvPr/>
        </p:nvPicPr>
        <p:blipFill rotWithShape="1">
          <a:blip r:embed="rId3">
            <a:alphaModFix/>
          </a:blip>
          <a:srcRect b="0" l="0" r="0" t="0"/>
          <a:stretch/>
        </p:blipFill>
        <p:spPr>
          <a:xfrm>
            <a:off x="276873" y="273023"/>
            <a:ext cx="2016224" cy="65707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1_Dos objetos">
    <p:spTree>
      <p:nvGrpSpPr>
        <p:cNvPr id="49" name="Shape 49"/>
        <p:cNvGrpSpPr/>
        <p:nvPr/>
      </p:nvGrpSpPr>
      <p:grpSpPr>
        <a:xfrm>
          <a:off x="0" y="0"/>
          <a:ext cx="0" cy="0"/>
          <a:chOff x="0" y="0"/>
          <a:chExt cx="0" cy="0"/>
        </a:xfrm>
      </p:grpSpPr>
      <p:pic>
        <p:nvPicPr>
          <p:cNvPr id="50" name="Google Shape;50;p53"/>
          <p:cNvPicPr preferRelativeResize="0"/>
          <p:nvPr/>
        </p:nvPicPr>
        <p:blipFill rotWithShape="1">
          <a:blip r:embed="rId2">
            <a:alphaModFix/>
          </a:blip>
          <a:srcRect b="0" l="0" r="0" t="0"/>
          <a:stretch/>
        </p:blipFill>
        <p:spPr>
          <a:xfrm>
            <a:off x="276873" y="273023"/>
            <a:ext cx="2016224" cy="65707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11" Type="http://schemas.openxmlformats.org/officeDocument/2006/relationships/slideLayout" Target="../slideLayouts/slideLayout33.xml"/><Relationship Id="rId22" Type="http://schemas.openxmlformats.org/officeDocument/2006/relationships/slideLayout" Target="../slideLayouts/slideLayout44.xml"/><Relationship Id="rId10" Type="http://schemas.openxmlformats.org/officeDocument/2006/relationships/slideLayout" Target="../slideLayouts/slideLayout32.xml"/><Relationship Id="rId21" Type="http://schemas.openxmlformats.org/officeDocument/2006/relationships/slideLayout" Target="../slideLayouts/slideLayout43.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23" Type="http://schemas.openxmlformats.org/officeDocument/2006/relationships/theme" Target="../theme/theme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Montserrat Black"/>
              <a:buNone/>
              <a:defRPr b="0" i="0" sz="4400" u="none" cap="none" strike="noStrike">
                <a:solidFill>
                  <a:schemeClr val="dk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4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44"/>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44"/>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4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g1b4873d8cb0_1_8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5" name="Google Shape;145;g1b4873d8cb0_1_83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6" name="Google Shape;146;g1b4873d8cb0_1_8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7" name="Google Shape;147;g1b4873d8cb0_1_8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8" name="Google Shape;148;g1b4873d8cb0_1_8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1.jp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6.png"/><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6.png"/><Relationship Id="rId4" Type="http://schemas.openxmlformats.org/officeDocument/2006/relationships/image" Target="../media/image8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6.png"/><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6.png"/><Relationship Id="rId4" Type="http://schemas.openxmlformats.org/officeDocument/2006/relationships/image" Target="../media/image9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6.png"/><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6.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5.png"/><Relationship Id="rId4" Type="http://schemas.openxmlformats.org/officeDocument/2006/relationships/image" Target="../media/image89.png"/><Relationship Id="rId5"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2.png"/><Relationship Id="rId4" Type="http://schemas.openxmlformats.org/officeDocument/2006/relationships/image" Target="../media/image6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4.png"/><Relationship Id="rId5" Type="http://schemas.openxmlformats.org/officeDocument/2006/relationships/image" Target="../media/image70.png"/><Relationship Id="rId6" Type="http://schemas.openxmlformats.org/officeDocument/2006/relationships/image" Target="../media/image73.png"/><Relationship Id="rId7" Type="http://schemas.openxmlformats.org/officeDocument/2006/relationships/image" Target="../media/image91.png"/><Relationship Id="rId8" Type="http://schemas.openxmlformats.org/officeDocument/2006/relationships/image" Target="../media/image6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94.jpg"/><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5.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6.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2.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b4873d8cb0_1_1537"/>
          <p:cNvSpPr/>
          <p:nvPr/>
        </p:nvSpPr>
        <p:spPr>
          <a:xfrm>
            <a:off x="4404025" y="789200"/>
            <a:ext cx="4743600" cy="47292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1b4873d8cb0_1_1537"/>
          <p:cNvSpPr txBox="1"/>
          <p:nvPr/>
        </p:nvSpPr>
        <p:spPr>
          <a:xfrm>
            <a:off x="4858825" y="2448900"/>
            <a:ext cx="3834000" cy="2185800"/>
          </a:xfrm>
          <a:prstGeom prst="rect">
            <a:avLst/>
          </a:prstGeom>
          <a:noFill/>
          <a:ln>
            <a:noFill/>
          </a:ln>
        </p:spPr>
        <p:txBody>
          <a:bodyPr anchorCtr="0" anchor="t" bIns="45700" lIns="91425" spcFirstLastPara="1" rIns="91425" wrap="square" tIns="45700">
            <a:spAutoFit/>
          </a:bodyPr>
          <a:lstStyle/>
          <a:p>
            <a:pPr indent="0" lvl="0" marL="457200" marR="0" rtl="0" algn="just">
              <a:lnSpc>
                <a:spcPct val="100000"/>
              </a:lnSpc>
              <a:spcBef>
                <a:spcPts val="0"/>
              </a:spcBef>
              <a:spcAft>
                <a:spcPts val="0"/>
              </a:spcAft>
              <a:buNone/>
            </a:pPr>
            <a:r>
              <a:rPr lang="es-PE" sz="1700">
                <a:solidFill>
                  <a:schemeClr val="dk2"/>
                </a:solidFill>
                <a:latin typeface="Montserrat Medium"/>
                <a:ea typeface="Montserrat Medium"/>
                <a:cs typeface="Montserrat Medium"/>
                <a:sym typeface="Montserrat Medium"/>
              </a:rPr>
              <a:t>Implementar un modelo de tecnología cognitiva para mejorar los servicios de soporte académico con chatbots en instituciones universitarias</a:t>
            </a:r>
            <a:endParaRPr sz="1700">
              <a:solidFill>
                <a:schemeClr val="dk2"/>
              </a:solidFill>
              <a:latin typeface="Montserrat Medium"/>
              <a:ea typeface="Montserrat Medium"/>
              <a:cs typeface="Montserrat Medium"/>
              <a:sym typeface="Montserrat Medium"/>
            </a:endParaRPr>
          </a:p>
          <a:p>
            <a:pPr indent="0" lvl="0" marL="457200" marR="0" rtl="0" algn="just">
              <a:lnSpc>
                <a:spcPct val="100000"/>
              </a:lnSpc>
              <a:spcBef>
                <a:spcPts val="0"/>
              </a:spcBef>
              <a:spcAft>
                <a:spcPts val="0"/>
              </a:spcAft>
              <a:buNone/>
            </a:pPr>
            <a:r>
              <a:t/>
            </a:r>
            <a:endParaRPr sz="1700" u="sng">
              <a:solidFill>
                <a:schemeClr val="dk2"/>
              </a:solidFill>
              <a:latin typeface="Montserrat Medium"/>
              <a:ea typeface="Montserrat Medium"/>
              <a:cs typeface="Montserrat Medium"/>
              <a:sym typeface="Montserrat Medium"/>
            </a:endParaRPr>
          </a:p>
          <a:p>
            <a:pPr indent="0" lvl="0" marL="457200" marR="0" rtl="0" algn="just">
              <a:lnSpc>
                <a:spcPct val="100000"/>
              </a:lnSpc>
              <a:spcBef>
                <a:spcPts val="0"/>
              </a:spcBef>
              <a:spcAft>
                <a:spcPts val="0"/>
              </a:spcAft>
              <a:buClr>
                <a:srgbClr val="000000"/>
              </a:buClr>
              <a:buSzPts val="1700"/>
              <a:buFont typeface="Arial"/>
              <a:buNone/>
            </a:pPr>
            <a:r>
              <a:t/>
            </a:r>
            <a:endParaRPr sz="1700" u="sng">
              <a:solidFill>
                <a:schemeClr val="dk2"/>
              </a:solidFill>
              <a:latin typeface="Montserrat Medium"/>
              <a:ea typeface="Montserrat Medium"/>
              <a:cs typeface="Montserrat Medium"/>
              <a:sym typeface="Montserrat Medium"/>
            </a:endParaRPr>
          </a:p>
        </p:txBody>
      </p:sp>
      <p:sp>
        <p:nvSpPr>
          <p:cNvPr id="377" name="Google Shape;377;g1b4873d8cb0_1_1537"/>
          <p:cNvSpPr txBox="1"/>
          <p:nvPr/>
        </p:nvSpPr>
        <p:spPr>
          <a:xfrm>
            <a:off x="1000694" y="1074550"/>
            <a:ext cx="6128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s-PE" sz="4000">
                <a:solidFill>
                  <a:srgbClr val="DF284A"/>
                </a:solidFill>
                <a:latin typeface="Montserrat Black"/>
                <a:ea typeface="Montserrat Black"/>
                <a:cs typeface="Montserrat Black"/>
                <a:sym typeface="Montserrat Black"/>
              </a:rPr>
              <a:t>Objetivos</a:t>
            </a:r>
            <a:endParaRPr b="1" i="0" sz="4000" u="none" cap="none" strike="noStrike">
              <a:solidFill>
                <a:srgbClr val="DF284A"/>
              </a:solidFill>
              <a:latin typeface="Montserrat Black"/>
              <a:ea typeface="Montserrat Black"/>
              <a:cs typeface="Montserrat Black"/>
              <a:sym typeface="Montserrat Black"/>
            </a:endParaRPr>
          </a:p>
        </p:txBody>
      </p:sp>
      <p:sp>
        <p:nvSpPr>
          <p:cNvPr id="378" name="Google Shape;378;g1b4873d8cb0_1_1537"/>
          <p:cNvSpPr txBox="1"/>
          <p:nvPr/>
        </p:nvSpPr>
        <p:spPr>
          <a:xfrm>
            <a:off x="279925" y="4910550"/>
            <a:ext cx="3573000" cy="1200600"/>
          </a:xfrm>
          <a:prstGeom prst="rect">
            <a:avLst/>
          </a:prstGeom>
          <a:noFill/>
          <a:ln>
            <a:noFill/>
          </a:ln>
        </p:spPr>
        <p:txBody>
          <a:bodyPr anchorCtr="0" anchor="t" bIns="45700" lIns="91425" spcFirstLastPara="1" rIns="91425" wrap="square" tIns="45700">
            <a:spAutoFit/>
          </a:bodyPr>
          <a:lstStyle/>
          <a:p>
            <a:pPr indent="-342900" lvl="0" marL="457200" marR="0" rtl="0" algn="just">
              <a:lnSpc>
                <a:spcPct val="100000"/>
              </a:lnSpc>
              <a:spcBef>
                <a:spcPts val="0"/>
              </a:spcBef>
              <a:spcAft>
                <a:spcPts val="0"/>
              </a:spcAft>
              <a:buClr>
                <a:schemeClr val="dk1"/>
              </a:buClr>
              <a:buSzPts val="1800"/>
              <a:buFont typeface="Montserrat Medium"/>
              <a:buChar char="●"/>
            </a:pPr>
            <a:r>
              <a:rPr b="0" i="0" lang="es-PE" sz="1800" u="none" cap="none" strike="noStrike">
                <a:solidFill>
                  <a:schemeClr val="dk1"/>
                </a:solidFill>
                <a:latin typeface="Montserrat Medium"/>
                <a:ea typeface="Montserrat Medium"/>
                <a:cs typeface="Montserrat Medium"/>
                <a:sym typeface="Montserrat Medium"/>
              </a:rPr>
              <a:t>Whatsapp general</a:t>
            </a:r>
            <a:endParaRPr b="0" i="0" sz="1800" u="none" cap="none" strike="noStrike">
              <a:solidFill>
                <a:schemeClr val="dk1"/>
              </a:solidFill>
              <a:latin typeface="Montserrat Medium"/>
              <a:ea typeface="Montserrat Medium"/>
              <a:cs typeface="Montserrat Medium"/>
              <a:sym typeface="Montserrat Medium"/>
            </a:endParaRPr>
          </a:p>
          <a:p>
            <a:pPr indent="-342900" lvl="0" marL="457200" marR="0" rtl="0" algn="just">
              <a:lnSpc>
                <a:spcPct val="100000"/>
              </a:lnSpc>
              <a:spcBef>
                <a:spcPts val="0"/>
              </a:spcBef>
              <a:spcAft>
                <a:spcPts val="0"/>
              </a:spcAft>
              <a:buClr>
                <a:schemeClr val="dk1"/>
              </a:buClr>
              <a:buSzPts val="1800"/>
              <a:buFont typeface="Montserrat Medium"/>
              <a:buChar char="●"/>
            </a:pPr>
            <a:r>
              <a:rPr b="0" i="0" lang="es-PE" sz="1800" u="none" cap="none" strike="noStrike">
                <a:solidFill>
                  <a:schemeClr val="dk1"/>
                </a:solidFill>
                <a:latin typeface="Montserrat Medium"/>
                <a:ea typeface="Montserrat Medium"/>
                <a:cs typeface="Montserrat Medium"/>
                <a:sym typeface="Montserrat Medium"/>
              </a:rPr>
              <a:t>Whatsapp (3 grupos)</a:t>
            </a:r>
            <a:endParaRPr b="0" i="0" sz="1800" u="none" cap="none" strike="noStrike">
              <a:solidFill>
                <a:schemeClr val="dk1"/>
              </a:solidFill>
              <a:latin typeface="Montserrat Medium"/>
              <a:ea typeface="Montserrat Medium"/>
              <a:cs typeface="Montserrat Medium"/>
              <a:sym typeface="Montserrat Medium"/>
            </a:endParaRPr>
          </a:p>
          <a:p>
            <a:pPr indent="-342900" lvl="0" marL="457200" marR="0" rtl="0" algn="just">
              <a:lnSpc>
                <a:spcPct val="100000"/>
              </a:lnSpc>
              <a:spcBef>
                <a:spcPts val="0"/>
              </a:spcBef>
              <a:spcAft>
                <a:spcPts val="0"/>
              </a:spcAft>
              <a:buClr>
                <a:schemeClr val="dk1"/>
              </a:buClr>
              <a:buSzPts val="1800"/>
              <a:buFont typeface="Montserrat Medium"/>
              <a:buChar char="●"/>
            </a:pPr>
            <a:r>
              <a:rPr b="0" i="0" lang="es-PE" sz="1800" u="none" cap="none" strike="noStrike">
                <a:solidFill>
                  <a:schemeClr val="dk1"/>
                </a:solidFill>
                <a:latin typeface="Montserrat Medium"/>
                <a:ea typeface="Montserrat Medium"/>
                <a:cs typeface="Montserrat Medium"/>
                <a:sym typeface="Montserrat Medium"/>
              </a:rPr>
              <a:t>Calendar</a:t>
            </a:r>
            <a:endParaRPr b="0" i="0" sz="1800" u="none" cap="none" strike="noStrike">
              <a:solidFill>
                <a:schemeClr val="dk1"/>
              </a:solidFill>
              <a:latin typeface="Montserrat Medium"/>
              <a:ea typeface="Montserrat Medium"/>
              <a:cs typeface="Montserrat Medium"/>
              <a:sym typeface="Montserrat Medium"/>
            </a:endParaRPr>
          </a:p>
          <a:p>
            <a:pPr indent="-342900" lvl="0" marL="457200" marR="0" rtl="0" algn="just">
              <a:lnSpc>
                <a:spcPct val="100000"/>
              </a:lnSpc>
              <a:spcBef>
                <a:spcPts val="0"/>
              </a:spcBef>
              <a:spcAft>
                <a:spcPts val="0"/>
              </a:spcAft>
              <a:buClr>
                <a:schemeClr val="dk1"/>
              </a:buClr>
              <a:buSzPts val="1800"/>
              <a:buFont typeface="Montserrat Medium"/>
              <a:buChar char="●"/>
            </a:pPr>
            <a:r>
              <a:rPr b="0" i="0" lang="es-PE" sz="1800" u="none" cap="none" strike="noStrike">
                <a:solidFill>
                  <a:schemeClr val="dk1"/>
                </a:solidFill>
                <a:latin typeface="Montserrat Medium"/>
                <a:ea typeface="Montserrat Medium"/>
                <a:cs typeface="Montserrat Medium"/>
                <a:sym typeface="Montserrat Medium"/>
              </a:rPr>
              <a:t>Click-up</a:t>
            </a:r>
            <a:endParaRPr b="0" i="0" sz="1800" u="none" cap="none" strike="noStrike">
              <a:solidFill>
                <a:schemeClr val="dk1"/>
              </a:solidFill>
              <a:latin typeface="Montserrat Medium"/>
              <a:ea typeface="Montserrat Medium"/>
              <a:cs typeface="Montserrat Medium"/>
              <a:sym typeface="Montserrat Medium"/>
            </a:endParaRPr>
          </a:p>
        </p:txBody>
      </p:sp>
      <p:sp>
        <p:nvSpPr>
          <p:cNvPr id="379" name="Google Shape;379;g1b4873d8cb0_1_1537"/>
          <p:cNvSpPr txBox="1"/>
          <p:nvPr/>
        </p:nvSpPr>
        <p:spPr>
          <a:xfrm>
            <a:off x="494725" y="3648800"/>
            <a:ext cx="31434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es-PE" sz="2200" u="none" cap="none" strike="noStrike">
                <a:solidFill>
                  <a:schemeClr val="dk1"/>
                </a:solidFill>
                <a:latin typeface="Poppins"/>
                <a:ea typeface="Poppins"/>
                <a:cs typeface="Poppins"/>
                <a:sym typeface="Poppins"/>
              </a:rPr>
              <a:t>¿Cómo nos comunicaremos?</a:t>
            </a:r>
            <a:endParaRPr b="1" i="0" sz="2200" u="none" cap="none" strike="noStrike">
              <a:solidFill>
                <a:schemeClr val="dk1"/>
              </a:solidFill>
              <a:latin typeface="Poppins"/>
              <a:ea typeface="Poppins"/>
              <a:cs typeface="Poppins"/>
              <a:sym typeface="Poppins"/>
            </a:endParaRPr>
          </a:p>
        </p:txBody>
      </p:sp>
      <p:sp>
        <p:nvSpPr>
          <p:cNvPr id="380" name="Google Shape;380;g1b4873d8cb0_1_1537"/>
          <p:cNvSpPr txBox="1"/>
          <p:nvPr/>
        </p:nvSpPr>
        <p:spPr>
          <a:xfrm>
            <a:off x="4858825" y="1553950"/>
            <a:ext cx="39507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PE" sz="2000">
                <a:solidFill>
                  <a:schemeClr val="dk2"/>
                </a:solidFill>
                <a:latin typeface="Poppins"/>
                <a:ea typeface="Poppins"/>
                <a:cs typeface="Poppins"/>
                <a:sym typeface="Poppins"/>
              </a:rPr>
              <a:t>Objetivo General</a:t>
            </a:r>
            <a:endParaRPr b="1" sz="2000">
              <a:solidFill>
                <a:schemeClr val="dk2"/>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4"/>
          <p:cNvSpPr/>
          <p:nvPr/>
        </p:nvSpPr>
        <p:spPr>
          <a:xfrm>
            <a:off x="1491450" y="3795200"/>
            <a:ext cx="3239100" cy="2937900"/>
          </a:xfrm>
          <a:prstGeom prst="ellipse">
            <a:avLst/>
          </a:prstGeom>
          <a:solidFill>
            <a:srgbClr val="31CC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4"/>
          <p:cNvSpPr/>
          <p:nvPr/>
        </p:nvSpPr>
        <p:spPr>
          <a:xfrm>
            <a:off x="7910000" y="3049475"/>
            <a:ext cx="4035000" cy="3683400"/>
          </a:xfrm>
          <a:prstGeom prst="ellipse">
            <a:avLst/>
          </a:prstGeom>
          <a:solidFill>
            <a:srgbClr val="FFB3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4"/>
          <p:cNvSpPr txBox="1"/>
          <p:nvPr/>
        </p:nvSpPr>
        <p:spPr>
          <a:xfrm>
            <a:off x="1000694" y="1074550"/>
            <a:ext cx="6128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lang="es-PE" sz="4000">
                <a:solidFill>
                  <a:srgbClr val="DF284A"/>
                </a:solidFill>
                <a:latin typeface="Montserrat Black"/>
                <a:ea typeface="Montserrat Black"/>
                <a:cs typeface="Montserrat Black"/>
                <a:sym typeface="Montserrat Black"/>
              </a:rPr>
              <a:t>Objetivo</a:t>
            </a:r>
            <a:endParaRPr b="1" i="0" sz="4000" u="none" cap="none" strike="noStrike">
              <a:solidFill>
                <a:srgbClr val="DF284A"/>
              </a:solidFill>
              <a:latin typeface="Montserrat Black"/>
              <a:ea typeface="Montserrat Black"/>
              <a:cs typeface="Montserrat Black"/>
              <a:sym typeface="Montserrat Black"/>
            </a:endParaRPr>
          </a:p>
        </p:txBody>
      </p:sp>
      <p:sp>
        <p:nvSpPr>
          <p:cNvPr id="389" name="Google Shape;389;p34"/>
          <p:cNvSpPr/>
          <p:nvPr/>
        </p:nvSpPr>
        <p:spPr>
          <a:xfrm>
            <a:off x="4492125" y="57550"/>
            <a:ext cx="4233900" cy="4381500"/>
          </a:xfrm>
          <a:prstGeom prst="ellipse">
            <a:avLst/>
          </a:prstGeom>
          <a:solidFill>
            <a:srgbClr val="001C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4"/>
          <p:cNvSpPr txBox="1"/>
          <p:nvPr/>
        </p:nvSpPr>
        <p:spPr>
          <a:xfrm>
            <a:off x="4946400" y="1927650"/>
            <a:ext cx="3573000" cy="1200600"/>
          </a:xfrm>
          <a:prstGeom prst="rect">
            <a:avLst/>
          </a:prstGeom>
          <a:noFill/>
          <a:ln>
            <a:noFill/>
          </a:ln>
        </p:spPr>
        <p:txBody>
          <a:bodyPr anchorCtr="0" anchor="t" bIns="45700" lIns="91425" spcFirstLastPara="1" rIns="91425" wrap="square" tIns="45700">
            <a:spAutoFit/>
          </a:bodyPr>
          <a:lstStyle/>
          <a:p>
            <a:pPr indent="-342900" lvl="0" marL="457200" marR="0" rtl="0" algn="just">
              <a:lnSpc>
                <a:spcPct val="100000"/>
              </a:lnSpc>
              <a:spcBef>
                <a:spcPts val="0"/>
              </a:spcBef>
              <a:spcAft>
                <a:spcPts val="0"/>
              </a:spcAft>
              <a:buClr>
                <a:schemeClr val="dk1"/>
              </a:buClr>
              <a:buSzPts val="1800"/>
              <a:buFont typeface="Montserrat Medium"/>
              <a:buChar char="●"/>
            </a:pPr>
            <a:r>
              <a:rPr lang="es-PE" sz="1800">
                <a:solidFill>
                  <a:schemeClr val="dk1"/>
                </a:solidFill>
                <a:latin typeface="Montserrat Medium"/>
                <a:ea typeface="Montserrat Medium"/>
                <a:cs typeface="Montserrat Medium"/>
                <a:sym typeface="Montserrat Medium"/>
              </a:rPr>
              <a:t>Analizar la tecnología cognitiva y su impacto en la experiencia del cliente</a:t>
            </a:r>
            <a:endParaRPr b="0" i="0" sz="1800" u="none" cap="none" strike="noStrike">
              <a:solidFill>
                <a:schemeClr val="dk1"/>
              </a:solidFill>
              <a:latin typeface="Montserrat Medium"/>
              <a:ea typeface="Montserrat Medium"/>
              <a:cs typeface="Montserrat Medium"/>
              <a:sym typeface="Montserrat Medium"/>
            </a:endParaRPr>
          </a:p>
        </p:txBody>
      </p:sp>
      <p:sp>
        <p:nvSpPr>
          <p:cNvPr id="391" name="Google Shape;391;p34"/>
          <p:cNvSpPr txBox="1"/>
          <p:nvPr/>
        </p:nvSpPr>
        <p:spPr>
          <a:xfrm>
            <a:off x="5037375" y="692525"/>
            <a:ext cx="31434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lang="es-PE" sz="2200">
                <a:solidFill>
                  <a:schemeClr val="dk1"/>
                </a:solidFill>
                <a:latin typeface="Poppins"/>
                <a:ea typeface="Poppins"/>
                <a:cs typeface="Poppins"/>
                <a:sym typeface="Poppins"/>
              </a:rPr>
              <a:t>Objetivos específicos</a:t>
            </a:r>
            <a:endParaRPr b="1" i="0" sz="2200" u="none" cap="none" strike="noStrike">
              <a:solidFill>
                <a:schemeClr val="dk1"/>
              </a:solidFill>
              <a:latin typeface="Poppins"/>
              <a:ea typeface="Poppins"/>
              <a:cs typeface="Poppins"/>
              <a:sym typeface="Poppins"/>
            </a:endParaRPr>
          </a:p>
        </p:txBody>
      </p:sp>
      <p:sp>
        <p:nvSpPr>
          <p:cNvPr id="392" name="Google Shape;392;p34"/>
          <p:cNvSpPr txBox="1"/>
          <p:nvPr/>
        </p:nvSpPr>
        <p:spPr>
          <a:xfrm>
            <a:off x="8393850" y="3625500"/>
            <a:ext cx="3000000" cy="3232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es-PE" sz="1800">
                <a:solidFill>
                  <a:schemeClr val="dk2"/>
                </a:solidFill>
                <a:latin typeface="Montserrat Medium"/>
                <a:ea typeface="Montserrat Medium"/>
                <a:cs typeface="Montserrat Medium"/>
                <a:sym typeface="Montserrat Medium"/>
              </a:rPr>
              <a:t>Validar el modelo de tecnología cognitiva a través de prueba de conceptos y</a:t>
            </a:r>
            <a:endParaRPr sz="1800">
              <a:solidFill>
                <a:schemeClr val="dk2"/>
              </a:solidFill>
              <a:latin typeface="Montserrat Medium"/>
              <a:ea typeface="Montserrat Medium"/>
              <a:cs typeface="Montserrat Medium"/>
              <a:sym typeface="Montserrat Medium"/>
            </a:endParaRPr>
          </a:p>
          <a:p>
            <a:pPr indent="0" lvl="0" marL="0" marR="0" rtl="0" algn="just">
              <a:lnSpc>
                <a:spcPct val="100000"/>
              </a:lnSpc>
              <a:spcBef>
                <a:spcPts val="0"/>
              </a:spcBef>
              <a:spcAft>
                <a:spcPts val="0"/>
              </a:spcAft>
              <a:buNone/>
            </a:pPr>
            <a:r>
              <a:rPr lang="es-PE" sz="1800">
                <a:solidFill>
                  <a:schemeClr val="dk2"/>
                </a:solidFill>
                <a:latin typeface="Montserrat Medium"/>
                <a:ea typeface="Montserrat Medium"/>
                <a:cs typeface="Montserrat Medium"/>
                <a:sym typeface="Montserrat Medium"/>
              </a:rPr>
              <a:t>juicio de expertos en el área de Canales de Contacto de la entidad universitaria</a:t>
            </a:r>
            <a:endParaRPr sz="1800">
              <a:solidFill>
                <a:schemeClr val="dk2"/>
              </a:solidFill>
              <a:latin typeface="Montserrat Medium"/>
              <a:ea typeface="Montserrat Medium"/>
              <a:cs typeface="Montserrat Medium"/>
              <a:sym typeface="Montserrat Medium"/>
            </a:endParaRPr>
          </a:p>
          <a:p>
            <a:pPr indent="0" lvl="0" marL="0" marR="0" rtl="0" algn="just">
              <a:lnSpc>
                <a:spcPct val="100000"/>
              </a:lnSpc>
              <a:spcBef>
                <a:spcPts val="0"/>
              </a:spcBef>
              <a:spcAft>
                <a:spcPts val="0"/>
              </a:spcAft>
              <a:buNone/>
            </a:pPr>
            <a:r>
              <a:rPr lang="es-PE" sz="1800">
                <a:solidFill>
                  <a:schemeClr val="dk2"/>
                </a:solidFill>
                <a:latin typeface="Montserrat Medium"/>
                <a:ea typeface="Montserrat Medium"/>
                <a:cs typeface="Montserrat Medium"/>
                <a:sym typeface="Montserrat Medium"/>
              </a:rPr>
              <a:t>elegida.</a:t>
            </a:r>
            <a:endParaRPr sz="1800">
              <a:solidFill>
                <a:schemeClr val="dk2"/>
              </a:solidFill>
              <a:latin typeface="Montserrat Medium"/>
              <a:ea typeface="Montserrat Medium"/>
              <a:cs typeface="Montserrat Medium"/>
              <a:sym typeface="Montserrat Medium"/>
            </a:endParaRPr>
          </a:p>
          <a:p>
            <a:pPr indent="0" lvl="0" marL="0" marR="0" rtl="0" algn="just">
              <a:lnSpc>
                <a:spcPct val="100000"/>
              </a:lnSpc>
              <a:spcBef>
                <a:spcPts val="0"/>
              </a:spcBef>
              <a:spcAft>
                <a:spcPts val="0"/>
              </a:spcAft>
              <a:buNone/>
            </a:pPr>
            <a:r>
              <a:t/>
            </a:r>
            <a:endParaRPr sz="1800">
              <a:solidFill>
                <a:schemeClr val="dk2"/>
              </a:solidFill>
              <a:latin typeface="Montserrat Medium"/>
              <a:ea typeface="Montserrat Medium"/>
              <a:cs typeface="Montserrat Medium"/>
              <a:sym typeface="Montserrat Medium"/>
            </a:endParaRPr>
          </a:p>
          <a:p>
            <a:pPr indent="0" lvl="0" marL="0" marR="0" rtl="0" algn="just">
              <a:lnSpc>
                <a:spcPct val="100000"/>
              </a:lnSpc>
              <a:spcBef>
                <a:spcPts val="0"/>
              </a:spcBef>
              <a:spcAft>
                <a:spcPts val="0"/>
              </a:spcAft>
              <a:buClr>
                <a:srgbClr val="000000"/>
              </a:buClr>
              <a:buSzPts val="1800"/>
              <a:buFont typeface="Arial"/>
              <a:buNone/>
            </a:pPr>
            <a:r>
              <a:t/>
            </a:r>
            <a:endParaRPr sz="1800">
              <a:solidFill>
                <a:schemeClr val="dk2"/>
              </a:solidFill>
              <a:latin typeface="Montserrat Medium"/>
              <a:ea typeface="Montserrat Medium"/>
              <a:cs typeface="Montserrat Medium"/>
              <a:sym typeface="Montserrat Medium"/>
            </a:endParaRPr>
          </a:p>
        </p:txBody>
      </p:sp>
      <p:sp>
        <p:nvSpPr>
          <p:cNvPr id="393" name="Google Shape;393;p34"/>
          <p:cNvSpPr txBox="1"/>
          <p:nvPr/>
        </p:nvSpPr>
        <p:spPr>
          <a:xfrm>
            <a:off x="1613500" y="4484775"/>
            <a:ext cx="2581200" cy="19086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00000"/>
              </a:lnSpc>
              <a:spcBef>
                <a:spcPts val="0"/>
              </a:spcBef>
              <a:spcAft>
                <a:spcPts val="0"/>
              </a:spcAft>
              <a:buClr>
                <a:schemeClr val="dk2"/>
              </a:buClr>
              <a:buSzPts val="1600"/>
              <a:buFont typeface="Montserrat Medium"/>
              <a:buChar char="●"/>
            </a:pPr>
            <a:r>
              <a:rPr lang="es-PE" sz="1600">
                <a:solidFill>
                  <a:schemeClr val="dk2"/>
                </a:solidFill>
                <a:latin typeface="Montserrat Medium"/>
                <a:ea typeface="Montserrat Medium"/>
                <a:cs typeface="Montserrat Medium"/>
                <a:sym typeface="Montserrat Medium"/>
              </a:rPr>
              <a:t>Diseñar un modelo de tecnología cognitiva que permita la interacción entre</a:t>
            </a:r>
            <a:endParaRPr sz="1600">
              <a:solidFill>
                <a:schemeClr val="dk2"/>
              </a:solidFill>
              <a:latin typeface="Montserrat Medium"/>
              <a:ea typeface="Montserrat Medium"/>
              <a:cs typeface="Montserrat Medium"/>
              <a:sym typeface="Montserrat Medium"/>
            </a:endParaRPr>
          </a:p>
          <a:p>
            <a:pPr indent="0" lvl="0" marL="457200" marR="0" rtl="0" algn="just">
              <a:lnSpc>
                <a:spcPct val="100000"/>
              </a:lnSpc>
              <a:spcBef>
                <a:spcPts val="0"/>
              </a:spcBef>
              <a:spcAft>
                <a:spcPts val="0"/>
              </a:spcAft>
              <a:buNone/>
            </a:pPr>
            <a:r>
              <a:rPr lang="es-PE" sz="1600">
                <a:solidFill>
                  <a:schemeClr val="dk2"/>
                </a:solidFill>
                <a:latin typeface="Montserrat Medium"/>
                <a:ea typeface="Montserrat Medium"/>
                <a:cs typeface="Montserrat Medium"/>
                <a:sym typeface="Montserrat Medium"/>
              </a:rPr>
              <a:t>cliente y empresa</a:t>
            </a:r>
            <a:endParaRPr sz="1600">
              <a:solidFill>
                <a:schemeClr val="dk2"/>
              </a:solidFill>
              <a:latin typeface="Montserrat Medium"/>
              <a:ea typeface="Montserrat Medium"/>
              <a:cs typeface="Montserrat Medium"/>
              <a:sym typeface="Montserra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19"/>
          <p:cNvPicPr preferRelativeResize="0"/>
          <p:nvPr/>
        </p:nvPicPr>
        <p:blipFill rotWithShape="1">
          <a:blip r:embed="rId3">
            <a:alphaModFix/>
          </a:blip>
          <a:srcRect b="0" l="0" r="0" t="0"/>
          <a:stretch/>
        </p:blipFill>
        <p:spPr>
          <a:xfrm>
            <a:off x="381" y="0"/>
            <a:ext cx="12191238" cy="6858000"/>
          </a:xfrm>
          <a:prstGeom prst="rect">
            <a:avLst/>
          </a:prstGeom>
          <a:noFill/>
          <a:ln>
            <a:noFill/>
          </a:ln>
        </p:spPr>
      </p:pic>
      <p:sp>
        <p:nvSpPr>
          <p:cNvPr id="399" name="Google Shape;399;p19"/>
          <p:cNvSpPr txBox="1"/>
          <p:nvPr/>
        </p:nvSpPr>
        <p:spPr>
          <a:xfrm>
            <a:off x="6378017" y="626203"/>
            <a:ext cx="5260800" cy="5850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lt1"/>
              </a:buClr>
              <a:buSzPts val="3200"/>
              <a:buFont typeface="Montserrat"/>
              <a:buNone/>
            </a:pPr>
            <a:r>
              <a:rPr b="1" lang="es-PE" sz="3200">
                <a:solidFill>
                  <a:schemeClr val="lt1"/>
                </a:solidFill>
                <a:latin typeface="Montserrat"/>
                <a:ea typeface="Montserrat"/>
                <a:cs typeface="Montserrat"/>
                <a:sym typeface="Montserrat"/>
              </a:rPr>
              <a:t>Desarrollo del Chatbot</a:t>
            </a:r>
            <a:endParaRPr b="0" i="0" sz="1100" u="none" cap="none" strike="noStrike">
              <a:solidFill>
                <a:schemeClr val="dk1"/>
              </a:solidFill>
              <a:latin typeface="Montserrat"/>
              <a:ea typeface="Montserrat"/>
              <a:cs typeface="Montserrat"/>
              <a:sym typeface="Montserrat"/>
            </a:endParaRPr>
          </a:p>
        </p:txBody>
      </p:sp>
      <p:pic>
        <p:nvPicPr>
          <p:cNvPr id="400" name="Google Shape;400;p19"/>
          <p:cNvPicPr preferRelativeResize="0"/>
          <p:nvPr/>
        </p:nvPicPr>
        <p:blipFill rotWithShape="1">
          <a:blip r:embed="rId4">
            <a:alphaModFix/>
          </a:blip>
          <a:srcRect b="0" l="0" r="0" t="0"/>
          <a:stretch/>
        </p:blipFill>
        <p:spPr>
          <a:xfrm>
            <a:off x="9276931" y="5791355"/>
            <a:ext cx="2292781" cy="746717"/>
          </a:xfrm>
          <a:prstGeom prst="rect">
            <a:avLst/>
          </a:prstGeom>
          <a:noFill/>
          <a:ln>
            <a:noFill/>
          </a:ln>
        </p:spPr>
      </p:pic>
      <p:pic>
        <p:nvPicPr>
          <p:cNvPr id="401" name="Google Shape;401;p19"/>
          <p:cNvPicPr preferRelativeResize="0"/>
          <p:nvPr/>
        </p:nvPicPr>
        <p:blipFill>
          <a:blip r:embed="rId5">
            <a:alphaModFix/>
          </a:blip>
          <a:stretch>
            <a:fillRect/>
          </a:stretch>
        </p:blipFill>
        <p:spPr>
          <a:xfrm>
            <a:off x="7763725" y="1122825"/>
            <a:ext cx="4034900" cy="2521800"/>
          </a:xfrm>
          <a:prstGeom prst="rect">
            <a:avLst/>
          </a:prstGeom>
          <a:noFill/>
          <a:ln>
            <a:noFill/>
          </a:ln>
        </p:spPr>
      </p:pic>
      <p:pic>
        <p:nvPicPr>
          <p:cNvPr id="402" name="Google Shape;402;p19"/>
          <p:cNvPicPr preferRelativeResize="0"/>
          <p:nvPr/>
        </p:nvPicPr>
        <p:blipFill>
          <a:blip r:embed="rId6">
            <a:alphaModFix/>
          </a:blip>
          <a:stretch>
            <a:fillRect/>
          </a:stretch>
        </p:blipFill>
        <p:spPr>
          <a:xfrm>
            <a:off x="7546375" y="3354071"/>
            <a:ext cx="4851275" cy="2144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b4873d8cb0_1_1562"/>
          <p:cNvSpPr txBox="1"/>
          <p:nvPr>
            <p:ph type="title"/>
          </p:nvPr>
        </p:nvSpPr>
        <p:spPr>
          <a:xfrm>
            <a:off x="405750" y="266325"/>
            <a:ext cx="5517600" cy="892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lang="es-PE">
                <a:solidFill>
                  <a:schemeClr val="dk2"/>
                </a:solidFill>
              </a:rPr>
              <a:t>Red neuronal</a:t>
            </a:r>
            <a:endParaRPr>
              <a:solidFill>
                <a:schemeClr val="dk2"/>
              </a:solidFill>
            </a:endParaRPr>
          </a:p>
        </p:txBody>
      </p:sp>
      <p:sp>
        <p:nvSpPr>
          <p:cNvPr id="409" name="Google Shape;409;g1b4873d8cb0_1_1562"/>
          <p:cNvSpPr txBox="1"/>
          <p:nvPr>
            <p:ph idx="1" type="body"/>
          </p:nvPr>
        </p:nvSpPr>
        <p:spPr>
          <a:xfrm>
            <a:off x="79900" y="1478125"/>
            <a:ext cx="6298800" cy="3514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00000"/>
              </a:lnSpc>
              <a:spcBef>
                <a:spcPts val="640"/>
              </a:spcBef>
              <a:spcAft>
                <a:spcPts val="0"/>
              </a:spcAft>
              <a:buNone/>
            </a:pPr>
            <a:r>
              <a:rPr lang="es-PE">
                <a:solidFill>
                  <a:schemeClr val="dk2"/>
                </a:solidFill>
              </a:rPr>
              <a:t>Una red neuronal es un método de la inteligencia artificial que enseña a las computadoras a procesar datos de una manera que está inspirada en la forma en que lo hace el cerebro humano.</a:t>
            </a:r>
            <a:endParaRPr>
              <a:solidFill>
                <a:schemeClr val="dk2"/>
              </a:solidFill>
            </a:endParaRPr>
          </a:p>
          <a:p>
            <a:pPr indent="0" lvl="0" marL="0" rtl="0" algn="ctr">
              <a:lnSpc>
                <a:spcPct val="100000"/>
              </a:lnSpc>
              <a:spcBef>
                <a:spcPts val="640"/>
              </a:spcBef>
              <a:spcAft>
                <a:spcPts val="0"/>
              </a:spcAft>
              <a:buNone/>
            </a:pPr>
            <a:r>
              <a:t/>
            </a:r>
            <a:endParaRPr>
              <a:solidFill>
                <a:schemeClr val="dk2"/>
              </a:solidFill>
            </a:endParaRPr>
          </a:p>
          <a:p>
            <a:pPr indent="0" lvl="0" marL="0" rtl="0" algn="ctr">
              <a:lnSpc>
                <a:spcPct val="100000"/>
              </a:lnSpc>
              <a:spcBef>
                <a:spcPts val="640"/>
              </a:spcBef>
              <a:spcAft>
                <a:spcPts val="0"/>
              </a:spcAft>
              <a:buNone/>
            </a:pPr>
            <a:r>
              <a:rPr lang="es-PE">
                <a:solidFill>
                  <a:schemeClr val="dk2"/>
                </a:solidFill>
              </a:rPr>
              <a:t>Un trozo</a:t>
            </a:r>
            <a:r>
              <a:rPr lang="es-PE">
                <a:solidFill>
                  <a:schemeClr val="dk2"/>
                </a:solidFill>
              </a:rPr>
              <a:t> de red neuronal,A, mira alguna entrada Xt y genera un valor ht. Un bucle permite que la información pase de un paso de la red al siguiente.</a:t>
            </a:r>
            <a:endParaRPr>
              <a:solidFill>
                <a:schemeClr val="dk2"/>
              </a:solidFill>
            </a:endParaRPr>
          </a:p>
        </p:txBody>
      </p:sp>
      <p:pic>
        <p:nvPicPr>
          <p:cNvPr id="410" name="Google Shape;410;g1b4873d8cb0_1_1562"/>
          <p:cNvPicPr preferRelativeResize="0"/>
          <p:nvPr/>
        </p:nvPicPr>
        <p:blipFill rotWithShape="1">
          <a:blip r:embed="rId3">
            <a:alphaModFix/>
          </a:blip>
          <a:srcRect b="0" l="0" r="0" t="0"/>
          <a:stretch/>
        </p:blipFill>
        <p:spPr>
          <a:xfrm>
            <a:off x="683150" y="5337450"/>
            <a:ext cx="2986350" cy="974500"/>
          </a:xfrm>
          <a:prstGeom prst="rect">
            <a:avLst/>
          </a:prstGeom>
          <a:noFill/>
          <a:ln>
            <a:noFill/>
          </a:ln>
        </p:spPr>
      </p:pic>
      <p:pic>
        <p:nvPicPr>
          <p:cNvPr id="411" name="Google Shape;411;g1b4873d8cb0_1_1562"/>
          <p:cNvPicPr preferRelativeResize="0"/>
          <p:nvPr/>
        </p:nvPicPr>
        <p:blipFill>
          <a:blip r:embed="rId4">
            <a:alphaModFix/>
          </a:blip>
          <a:stretch>
            <a:fillRect/>
          </a:stretch>
        </p:blipFill>
        <p:spPr>
          <a:xfrm>
            <a:off x="8056085" y="904500"/>
            <a:ext cx="1626190" cy="2524500"/>
          </a:xfrm>
          <a:prstGeom prst="rect">
            <a:avLst/>
          </a:prstGeom>
          <a:noFill/>
          <a:ln>
            <a:noFill/>
          </a:ln>
        </p:spPr>
      </p:pic>
      <p:sp>
        <p:nvSpPr>
          <p:cNvPr id="412" name="Google Shape;412;g1b4873d8cb0_1_1562"/>
          <p:cNvSpPr txBox="1"/>
          <p:nvPr>
            <p:ph idx="1" type="body"/>
          </p:nvPr>
        </p:nvSpPr>
        <p:spPr>
          <a:xfrm>
            <a:off x="6310750" y="3675700"/>
            <a:ext cx="5517600" cy="10518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100000"/>
              </a:lnSpc>
              <a:spcBef>
                <a:spcPts val="640"/>
              </a:spcBef>
              <a:spcAft>
                <a:spcPts val="0"/>
              </a:spcAft>
              <a:buNone/>
            </a:pPr>
            <a:r>
              <a:rPr lang="es-PE">
                <a:solidFill>
                  <a:schemeClr val="accent1"/>
                </a:solidFill>
              </a:rPr>
              <a:t>1 Las redes neuronales recurrentes tienen bucles.</a:t>
            </a:r>
            <a:endParaRPr>
              <a:solidFill>
                <a:schemeClr val="accent1"/>
              </a:solidFill>
            </a:endParaRPr>
          </a:p>
          <a:p>
            <a:pPr indent="0" lvl="0" marL="0" rtl="0" algn="ctr">
              <a:lnSpc>
                <a:spcPct val="100000"/>
              </a:lnSpc>
              <a:spcBef>
                <a:spcPts val="640"/>
              </a:spcBef>
              <a:spcAft>
                <a:spcPts val="0"/>
              </a:spcAft>
              <a:buSzPct val="100000"/>
              <a:buNone/>
            </a:pPr>
            <a:r>
              <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1b965881625_0_56"/>
          <p:cNvSpPr txBox="1"/>
          <p:nvPr>
            <p:ph type="title"/>
          </p:nvPr>
        </p:nvSpPr>
        <p:spPr>
          <a:xfrm>
            <a:off x="405750" y="266325"/>
            <a:ext cx="5517600" cy="8922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00000"/>
              <a:buNone/>
            </a:pPr>
            <a:r>
              <a:rPr lang="es-PE">
                <a:solidFill>
                  <a:schemeClr val="dk2"/>
                </a:solidFill>
              </a:rPr>
              <a:t>Redes neuronales recurrentes (RNN)</a:t>
            </a:r>
            <a:endParaRPr>
              <a:solidFill>
                <a:schemeClr val="dk2"/>
              </a:solidFill>
            </a:endParaRPr>
          </a:p>
        </p:txBody>
      </p:sp>
      <p:sp>
        <p:nvSpPr>
          <p:cNvPr id="419" name="Google Shape;419;g1b965881625_0_56"/>
          <p:cNvSpPr txBox="1"/>
          <p:nvPr>
            <p:ph idx="1" type="body"/>
          </p:nvPr>
        </p:nvSpPr>
        <p:spPr>
          <a:xfrm>
            <a:off x="79900" y="1478125"/>
            <a:ext cx="6298800" cy="35142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00000"/>
              </a:lnSpc>
              <a:spcBef>
                <a:spcPts val="640"/>
              </a:spcBef>
              <a:spcAft>
                <a:spcPts val="0"/>
              </a:spcAft>
              <a:buNone/>
            </a:pPr>
            <a:r>
              <a:t/>
            </a:r>
            <a:endParaRPr>
              <a:solidFill>
                <a:schemeClr val="dk2"/>
              </a:solidFill>
            </a:endParaRPr>
          </a:p>
          <a:p>
            <a:pPr indent="0" lvl="0" marL="0" rtl="0" algn="ctr">
              <a:lnSpc>
                <a:spcPct val="100000"/>
              </a:lnSpc>
              <a:spcBef>
                <a:spcPts val="640"/>
              </a:spcBef>
              <a:spcAft>
                <a:spcPts val="0"/>
              </a:spcAft>
              <a:buNone/>
            </a:pPr>
            <a:r>
              <a:rPr lang="es-PE">
                <a:solidFill>
                  <a:schemeClr val="dk2"/>
                </a:solidFill>
              </a:rPr>
              <a:t>Estos bucles hacen que las redes neuronales recurrentes parecen algo misteriosas. Sin embargo, si se piensa un poco más, resulta que no son tan diferentes de una red neuronal normal. Se puede pensar en una red neuronal recurrente como múltiples copias de la misma red, cada una de las cuales pasa un mensaje a un sucesor. Considere lo que sucede si desenrollamos el ciclo.</a:t>
            </a:r>
            <a:endParaRPr>
              <a:solidFill>
                <a:schemeClr val="dk2"/>
              </a:solidFill>
            </a:endParaRPr>
          </a:p>
        </p:txBody>
      </p:sp>
      <p:pic>
        <p:nvPicPr>
          <p:cNvPr id="420" name="Google Shape;420;g1b965881625_0_56"/>
          <p:cNvPicPr preferRelativeResize="0"/>
          <p:nvPr/>
        </p:nvPicPr>
        <p:blipFill rotWithShape="1">
          <a:blip r:embed="rId3">
            <a:alphaModFix/>
          </a:blip>
          <a:srcRect b="0" l="0" r="0" t="0"/>
          <a:stretch/>
        </p:blipFill>
        <p:spPr>
          <a:xfrm>
            <a:off x="683150" y="5337450"/>
            <a:ext cx="2986350" cy="974500"/>
          </a:xfrm>
          <a:prstGeom prst="rect">
            <a:avLst/>
          </a:prstGeom>
          <a:noFill/>
          <a:ln>
            <a:noFill/>
          </a:ln>
        </p:spPr>
      </p:pic>
      <p:pic>
        <p:nvPicPr>
          <p:cNvPr id="421" name="Google Shape;421;g1b965881625_0_56"/>
          <p:cNvPicPr preferRelativeResize="0"/>
          <p:nvPr/>
        </p:nvPicPr>
        <p:blipFill>
          <a:blip r:embed="rId4">
            <a:alphaModFix/>
          </a:blip>
          <a:stretch>
            <a:fillRect/>
          </a:stretch>
        </p:blipFill>
        <p:spPr>
          <a:xfrm>
            <a:off x="6591651" y="2088125"/>
            <a:ext cx="5368550" cy="1410300"/>
          </a:xfrm>
          <a:prstGeom prst="rect">
            <a:avLst/>
          </a:prstGeom>
          <a:noFill/>
          <a:ln>
            <a:noFill/>
          </a:ln>
        </p:spPr>
      </p:pic>
      <p:sp>
        <p:nvSpPr>
          <p:cNvPr id="422" name="Google Shape;422;g1b965881625_0_56"/>
          <p:cNvSpPr txBox="1"/>
          <p:nvPr>
            <p:ph idx="1" type="body"/>
          </p:nvPr>
        </p:nvSpPr>
        <p:spPr>
          <a:xfrm>
            <a:off x="6591638" y="4068950"/>
            <a:ext cx="5517600" cy="631800"/>
          </a:xfrm>
          <a:prstGeom prst="rect">
            <a:avLst/>
          </a:prstGeom>
          <a:noFill/>
          <a:ln>
            <a:noFill/>
          </a:ln>
        </p:spPr>
        <p:txBody>
          <a:bodyPr anchorCtr="0" anchor="t" bIns="45700" lIns="91425" spcFirstLastPara="1" rIns="91425" wrap="square" tIns="45700">
            <a:normAutofit fontScale="70000"/>
          </a:bodyPr>
          <a:lstStyle/>
          <a:p>
            <a:pPr indent="0" lvl="0" marL="0" rtl="0" algn="ctr">
              <a:lnSpc>
                <a:spcPct val="100000"/>
              </a:lnSpc>
              <a:spcBef>
                <a:spcPts val="640"/>
              </a:spcBef>
              <a:spcAft>
                <a:spcPts val="0"/>
              </a:spcAft>
              <a:buSzPct val="100000"/>
              <a:buNone/>
            </a:pPr>
            <a:r>
              <a:rPr lang="es-PE">
                <a:solidFill>
                  <a:schemeClr val="accent1"/>
                </a:solidFill>
              </a:rPr>
              <a:t>2 Una red neuronal recurrente desenrollada.</a:t>
            </a:r>
            <a:endParaRPr>
              <a:solidFill>
                <a:schemeClr val="accen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1b4873d8cb0_1_1579"/>
          <p:cNvSpPr txBox="1"/>
          <p:nvPr>
            <p:ph type="title"/>
          </p:nvPr>
        </p:nvSpPr>
        <p:spPr>
          <a:xfrm>
            <a:off x="405750" y="266325"/>
            <a:ext cx="5517600" cy="15846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00000"/>
              <a:buNone/>
            </a:pPr>
            <a:r>
              <a:rPr lang="es-PE">
                <a:solidFill>
                  <a:schemeClr val="dk2"/>
                </a:solidFill>
              </a:rPr>
              <a:t>El problema de las dependencias a largo plazo</a:t>
            </a:r>
            <a:endParaRPr>
              <a:solidFill>
                <a:schemeClr val="dk2"/>
              </a:solidFill>
            </a:endParaRPr>
          </a:p>
        </p:txBody>
      </p:sp>
      <p:sp>
        <p:nvSpPr>
          <p:cNvPr id="429" name="Google Shape;429;g1b4873d8cb0_1_1579"/>
          <p:cNvSpPr txBox="1"/>
          <p:nvPr>
            <p:ph idx="1" type="body"/>
          </p:nvPr>
        </p:nvSpPr>
        <p:spPr>
          <a:xfrm>
            <a:off x="15150" y="2076150"/>
            <a:ext cx="6298800" cy="32613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100000"/>
              </a:lnSpc>
              <a:spcBef>
                <a:spcPts val="640"/>
              </a:spcBef>
              <a:spcAft>
                <a:spcPts val="0"/>
              </a:spcAft>
              <a:buNone/>
            </a:pPr>
            <a:r>
              <a:rPr lang="es-PE">
                <a:solidFill>
                  <a:schemeClr val="dk2"/>
                </a:solidFill>
              </a:rPr>
              <a:t>Considere un modelo de lenguaje que intente predecir la siguiente palabra en función de las anteriores. Si estamos tratando de predecir la última palabra en "las nubes están en el cielo ", no necesitamos más contexto, es bastante obvio que la siguiente palabra será cielo. En tales casos, donde la brecha entre la información relevante y el lugar donde se necesita es pequeña, los RNN pueden aprender a usar la información pasada.</a:t>
            </a:r>
            <a:endParaRPr>
              <a:solidFill>
                <a:schemeClr val="dk2"/>
              </a:solidFill>
            </a:endParaRPr>
          </a:p>
          <a:p>
            <a:pPr indent="0" lvl="0" marL="0" rtl="0" algn="ctr">
              <a:lnSpc>
                <a:spcPct val="100000"/>
              </a:lnSpc>
              <a:spcBef>
                <a:spcPts val="640"/>
              </a:spcBef>
              <a:spcAft>
                <a:spcPts val="0"/>
              </a:spcAft>
              <a:buNone/>
            </a:pPr>
            <a:r>
              <a:t/>
            </a:r>
            <a:endParaRPr>
              <a:solidFill>
                <a:schemeClr val="dk2"/>
              </a:solidFill>
            </a:endParaRPr>
          </a:p>
          <a:p>
            <a:pPr indent="0" lvl="0" marL="0" rtl="0" algn="ctr">
              <a:lnSpc>
                <a:spcPct val="100000"/>
              </a:lnSpc>
              <a:spcBef>
                <a:spcPts val="640"/>
              </a:spcBef>
              <a:spcAft>
                <a:spcPts val="0"/>
              </a:spcAft>
              <a:buNone/>
            </a:pPr>
            <a:r>
              <a:t/>
            </a:r>
            <a:endParaRPr>
              <a:solidFill>
                <a:schemeClr val="dk2"/>
              </a:solidFill>
            </a:endParaRPr>
          </a:p>
        </p:txBody>
      </p:sp>
      <p:pic>
        <p:nvPicPr>
          <p:cNvPr id="430" name="Google Shape;430;g1b4873d8cb0_1_1579"/>
          <p:cNvPicPr preferRelativeResize="0"/>
          <p:nvPr/>
        </p:nvPicPr>
        <p:blipFill rotWithShape="1">
          <a:blip r:embed="rId3">
            <a:alphaModFix/>
          </a:blip>
          <a:srcRect b="0" l="0" r="0" t="0"/>
          <a:stretch/>
        </p:blipFill>
        <p:spPr>
          <a:xfrm>
            <a:off x="683150" y="5337450"/>
            <a:ext cx="2986350" cy="974500"/>
          </a:xfrm>
          <a:prstGeom prst="rect">
            <a:avLst/>
          </a:prstGeom>
          <a:noFill/>
          <a:ln>
            <a:noFill/>
          </a:ln>
        </p:spPr>
      </p:pic>
      <p:sp>
        <p:nvSpPr>
          <p:cNvPr id="431" name="Google Shape;431;g1b4873d8cb0_1_1579"/>
          <p:cNvSpPr txBox="1"/>
          <p:nvPr>
            <p:ph idx="1" type="body"/>
          </p:nvPr>
        </p:nvSpPr>
        <p:spPr>
          <a:xfrm>
            <a:off x="6217525" y="2876700"/>
            <a:ext cx="5517600" cy="10518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ctr">
              <a:lnSpc>
                <a:spcPct val="100000"/>
              </a:lnSpc>
              <a:spcBef>
                <a:spcPts val="640"/>
              </a:spcBef>
              <a:spcAft>
                <a:spcPts val="0"/>
              </a:spcAft>
              <a:buNone/>
            </a:pPr>
            <a:r>
              <a:rPr lang="es-PE">
                <a:solidFill>
                  <a:schemeClr val="accent1"/>
                </a:solidFill>
              </a:rPr>
              <a:t>3</a:t>
            </a:r>
            <a:r>
              <a:rPr lang="es-PE">
                <a:solidFill>
                  <a:schemeClr val="accent1"/>
                </a:solidFill>
              </a:rPr>
              <a:t> Las redes neuronales </a:t>
            </a:r>
            <a:r>
              <a:rPr lang="es-PE">
                <a:solidFill>
                  <a:schemeClr val="accent1"/>
                </a:solidFill>
              </a:rPr>
              <a:t>recurrentes comunicación</a:t>
            </a:r>
            <a:r>
              <a:rPr lang="es-PE">
                <a:solidFill>
                  <a:schemeClr val="accent1"/>
                </a:solidFill>
              </a:rPr>
              <a:t>.</a:t>
            </a:r>
            <a:endParaRPr>
              <a:solidFill>
                <a:schemeClr val="accent1"/>
              </a:solidFill>
            </a:endParaRPr>
          </a:p>
          <a:p>
            <a:pPr indent="0" lvl="0" marL="0" rtl="0" algn="ctr">
              <a:lnSpc>
                <a:spcPct val="100000"/>
              </a:lnSpc>
              <a:spcBef>
                <a:spcPts val="640"/>
              </a:spcBef>
              <a:spcAft>
                <a:spcPts val="0"/>
              </a:spcAft>
              <a:buSzPct val="100000"/>
              <a:buNone/>
            </a:pPr>
            <a:r>
              <a:t/>
            </a:r>
            <a:endParaRPr>
              <a:solidFill>
                <a:schemeClr val="dk2"/>
              </a:solidFill>
            </a:endParaRPr>
          </a:p>
        </p:txBody>
      </p:sp>
      <p:pic>
        <p:nvPicPr>
          <p:cNvPr id="432" name="Google Shape;432;g1b4873d8cb0_1_1579"/>
          <p:cNvPicPr preferRelativeResize="0"/>
          <p:nvPr/>
        </p:nvPicPr>
        <p:blipFill>
          <a:blip r:embed="rId4">
            <a:alphaModFix/>
          </a:blip>
          <a:stretch>
            <a:fillRect/>
          </a:stretch>
        </p:blipFill>
        <p:spPr>
          <a:xfrm>
            <a:off x="6531100" y="152400"/>
            <a:ext cx="5508501" cy="25389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1b4873d8cb0_1_1593"/>
          <p:cNvSpPr txBox="1"/>
          <p:nvPr>
            <p:ph type="title"/>
          </p:nvPr>
        </p:nvSpPr>
        <p:spPr>
          <a:xfrm>
            <a:off x="405750" y="266325"/>
            <a:ext cx="5517600" cy="1584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lang="es-PE">
                <a:solidFill>
                  <a:schemeClr val="dk2"/>
                </a:solidFill>
              </a:rPr>
              <a:t>Redes LSTM</a:t>
            </a:r>
            <a:endParaRPr>
              <a:solidFill>
                <a:schemeClr val="dk2"/>
              </a:solidFill>
            </a:endParaRPr>
          </a:p>
        </p:txBody>
      </p:sp>
      <p:sp>
        <p:nvSpPr>
          <p:cNvPr id="439" name="Google Shape;439;g1b4873d8cb0_1_1593"/>
          <p:cNvSpPr txBox="1"/>
          <p:nvPr>
            <p:ph idx="1" type="body"/>
          </p:nvPr>
        </p:nvSpPr>
        <p:spPr>
          <a:xfrm>
            <a:off x="15150" y="2076150"/>
            <a:ext cx="6298800" cy="32613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lnSpc>
                <a:spcPct val="100000"/>
              </a:lnSpc>
              <a:spcBef>
                <a:spcPts val="640"/>
              </a:spcBef>
              <a:spcAft>
                <a:spcPts val="0"/>
              </a:spcAft>
              <a:buNone/>
            </a:pPr>
            <a:r>
              <a:rPr lang="es-PE">
                <a:solidFill>
                  <a:schemeClr val="dk2"/>
                </a:solidFill>
              </a:rPr>
              <a:t>vLas redes de memoria a largo plazo, generalmente llamadas simplemente "LSTM", son un tipo especial de RNN, capaces de aprender dependencias a largo plazo. Fueron introducidos por Hochreiter &amp; Schmidhuber (1997) , y muchas personas los refinaron y popularizaron en sus siguientes trabajos. </a:t>
            </a:r>
            <a:endParaRPr>
              <a:solidFill>
                <a:schemeClr val="dk2"/>
              </a:solidFill>
            </a:endParaRPr>
          </a:p>
          <a:p>
            <a:pPr indent="0" lvl="0" marL="0" rtl="0" algn="ctr">
              <a:lnSpc>
                <a:spcPct val="100000"/>
              </a:lnSpc>
              <a:spcBef>
                <a:spcPts val="640"/>
              </a:spcBef>
              <a:spcAft>
                <a:spcPts val="0"/>
              </a:spcAft>
              <a:buNone/>
            </a:pPr>
            <a:r>
              <a:t/>
            </a:r>
            <a:endParaRPr>
              <a:solidFill>
                <a:schemeClr val="dk2"/>
              </a:solidFill>
            </a:endParaRPr>
          </a:p>
        </p:txBody>
      </p:sp>
      <p:pic>
        <p:nvPicPr>
          <p:cNvPr id="440" name="Google Shape;440;g1b4873d8cb0_1_1593"/>
          <p:cNvPicPr preferRelativeResize="0"/>
          <p:nvPr/>
        </p:nvPicPr>
        <p:blipFill rotWithShape="1">
          <a:blip r:embed="rId3">
            <a:alphaModFix/>
          </a:blip>
          <a:srcRect b="0" l="0" r="0" t="0"/>
          <a:stretch/>
        </p:blipFill>
        <p:spPr>
          <a:xfrm>
            <a:off x="683150" y="5337450"/>
            <a:ext cx="2986350" cy="974500"/>
          </a:xfrm>
          <a:prstGeom prst="rect">
            <a:avLst/>
          </a:prstGeom>
          <a:noFill/>
          <a:ln>
            <a:noFill/>
          </a:ln>
        </p:spPr>
      </p:pic>
      <p:sp>
        <p:nvSpPr>
          <p:cNvPr id="441" name="Google Shape;441;g1b4873d8cb0_1_1593"/>
          <p:cNvSpPr txBox="1"/>
          <p:nvPr>
            <p:ph idx="1" type="body"/>
          </p:nvPr>
        </p:nvSpPr>
        <p:spPr>
          <a:xfrm>
            <a:off x="6217525" y="2876700"/>
            <a:ext cx="5517600" cy="1051800"/>
          </a:xfrm>
          <a:prstGeom prst="rect">
            <a:avLst/>
          </a:prstGeom>
          <a:noFill/>
          <a:ln>
            <a:noFill/>
          </a:ln>
        </p:spPr>
        <p:txBody>
          <a:bodyPr anchorCtr="0" anchor="t" bIns="45700" lIns="91425" spcFirstLastPara="1" rIns="91425" wrap="square" tIns="45700">
            <a:normAutofit fontScale="85000"/>
          </a:bodyPr>
          <a:lstStyle/>
          <a:p>
            <a:pPr indent="0" lvl="0" marL="0" rtl="0" algn="ctr">
              <a:lnSpc>
                <a:spcPct val="100000"/>
              </a:lnSpc>
              <a:spcBef>
                <a:spcPts val="640"/>
              </a:spcBef>
              <a:spcAft>
                <a:spcPts val="0"/>
              </a:spcAft>
              <a:buNone/>
            </a:pPr>
            <a:r>
              <a:rPr lang="es-PE">
                <a:solidFill>
                  <a:schemeClr val="accent1"/>
                </a:solidFill>
              </a:rPr>
              <a:t>4 El módulo de repetición en un RNN estándar contiene una sola capa.</a:t>
            </a:r>
            <a:endParaRPr>
              <a:solidFill>
                <a:schemeClr val="accent1"/>
              </a:solidFill>
            </a:endParaRPr>
          </a:p>
        </p:txBody>
      </p:sp>
      <p:pic>
        <p:nvPicPr>
          <p:cNvPr id="442" name="Google Shape;442;g1b4873d8cb0_1_1593"/>
          <p:cNvPicPr preferRelativeResize="0"/>
          <p:nvPr/>
        </p:nvPicPr>
        <p:blipFill>
          <a:blip r:embed="rId4">
            <a:alphaModFix/>
          </a:blip>
          <a:stretch>
            <a:fillRect/>
          </a:stretch>
        </p:blipFill>
        <p:spPr>
          <a:xfrm>
            <a:off x="6189700" y="266325"/>
            <a:ext cx="5573248" cy="2084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b4873d8cb0_1_1607"/>
          <p:cNvSpPr txBox="1"/>
          <p:nvPr>
            <p:ph type="title"/>
          </p:nvPr>
        </p:nvSpPr>
        <p:spPr>
          <a:xfrm>
            <a:off x="405750" y="266325"/>
            <a:ext cx="5517600" cy="1584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lang="es-PE">
                <a:solidFill>
                  <a:schemeClr val="dk2"/>
                </a:solidFill>
              </a:rPr>
              <a:t>Redes LSTM</a:t>
            </a:r>
            <a:endParaRPr>
              <a:solidFill>
                <a:schemeClr val="dk2"/>
              </a:solidFill>
            </a:endParaRPr>
          </a:p>
        </p:txBody>
      </p:sp>
      <p:sp>
        <p:nvSpPr>
          <p:cNvPr id="449" name="Google Shape;449;g1b4873d8cb0_1_1607"/>
          <p:cNvSpPr txBox="1"/>
          <p:nvPr>
            <p:ph idx="1" type="body"/>
          </p:nvPr>
        </p:nvSpPr>
        <p:spPr>
          <a:xfrm>
            <a:off x="15150" y="2076150"/>
            <a:ext cx="6298800" cy="3261300"/>
          </a:xfrm>
          <a:prstGeom prst="rect">
            <a:avLst/>
          </a:prstGeom>
          <a:noFill/>
          <a:ln>
            <a:noFill/>
          </a:ln>
        </p:spPr>
        <p:txBody>
          <a:bodyPr anchorCtr="0" anchor="t" bIns="45700" lIns="91425" spcFirstLastPara="1" rIns="91425" wrap="square" tIns="45700">
            <a:normAutofit fontScale="62500"/>
          </a:bodyPr>
          <a:lstStyle/>
          <a:p>
            <a:pPr indent="0" lvl="0" marL="0" rtl="0" algn="ctr">
              <a:lnSpc>
                <a:spcPct val="100000"/>
              </a:lnSpc>
              <a:spcBef>
                <a:spcPts val="640"/>
              </a:spcBef>
              <a:spcAft>
                <a:spcPts val="0"/>
              </a:spcAft>
              <a:buNone/>
            </a:pPr>
            <a:r>
              <a:rPr lang="es-PE">
                <a:solidFill>
                  <a:schemeClr val="dk2"/>
                </a:solidFill>
              </a:rPr>
              <a:t>La clave de los LSTM es el estado de la celda, la línea horizontal que atraviesa la parte superior del diagrama.</a:t>
            </a:r>
            <a:endParaRPr>
              <a:solidFill>
                <a:schemeClr val="dk2"/>
              </a:solidFill>
            </a:endParaRPr>
          </a:p>
          <a:p>
            <a:pPr indent="0" lvl="0" marL="0" rtl="0" algn="ctr">
              <a:lnSpc>
                <a:spcPct val="100000"/>
              </a:lnSpc>
              <a:spcBef>
                <a:spcPts val="640"/>
              </a:spcBef>
              <a:spcAft>
                <a:spcPts val="0"/>
              </a:spcAft>
              <a:buNone/>
            </a:pPr>
            <a:r>
              <a:t/>
            </a:r>
            <a:endParaRPr>
              <a:solidFill>
                <a:schemeClr val="dk2"/>
              </a:solidFill>
            </a:endParaRPr>
          </a:p>
          <a:p>
            <a:pPr indent="0" lvl="0" marL="0" rtl="0" algn="ctr">
              <a:lnSpc>
                <a:spcPct val="100000"/>
              </a:lnSpc>
              <a:spcBef>
                <a:spcPts val="640"/>
              </a:spcBef>
              <a:spcAft>
                <a:spcPts val="0"/>
              </a:spcAft>
              <a:buNone/>
            </a:pPr>
            <a:r>
              <a:rPr lang="es-PE">
                <a:solidFill>
                  <a:schemeClr val="dk2"/>
                </a:solidFill>
              </a:rPr>
              <a:t>El estado de la celda es como una cinta transportadora. Se ejecuta directamente a lo largo de toda la cadena, con solo algunas interacciones lineales menores. Es muy fácil que la información fluya sin cambios.</a:t>
            </a:r>
            <a:endParaRPr>
              <a:solidFill>
                <a:schemeClr val="dk2"/>
              </a:solidFill>
            </a:endParaRPr>
          </a:p>
          <a:p>
            <a:pPr indent="0" lvl="0" marL="0" rtl="0" algn="ctr">
              <a:lnSpc>
                <a:spcPct val="100000"/>
              </a:lnSpc>
              <a:spcBef>
                <a:spcPts val="640"/>
              </a:spcBef>
              <a:spcAft>
                <a:spcPts val="0"/>
              </a:spcAft>
              <a:buNone/>
            </a:pPr>
            <a:r>
              <a:t/>
            </a:r>
            <a:endParaRPr>
              <a:solidFill>
                <a:schemeClr val="dk2"/>
              </a:solidFill>
            </a:endParaRPr>
          </a:p>
          <a:p>
            <a:pPr indent="0" lvl="0" marL="0" rtl="0" algn="ctr">
              <a:lnSpc>
                <a:spcPct val="100000"/>
              </a:lnSpc>
              <a:spcBef>
                <a:spcPts val="640"/>
              </a:spcBef>
              <a:spcAft>
                <a:spcPts val="0"/>
              </a:spcAft>
              <a:buNone/>
            </a:pPr>
            <a:r>
              <a:t/>
            </a:r>
            <a:endParaRPr>
              <a:solidFill>
                <a:schemeClr val="dk2"/>
              </a:solidFill>
            </a:endParaRPr>
          </a:p>
        </p:txBody>
      </p:sp>
      <p:pic>
        <p:nvPicPr>
          <p:cNvPr id="450" name="Google Shape;450;g1b4873d8cb0_1_1607"/>
          <p:cNvPicPr preferRelativeResize="0"/>
          <p:nvPr/>
        </p:nvPicPr>
        <p:blipFill rotWithShape="1">
          <a:blip r:embed="rId3">
            <a:alphaModFix/>
          </a:blip>
          <a:srcRect b="0" l="0" r="0" t="0"/>
          <a:stretch/>
        </p:blipFill>
        <p:spPr>
          <a:xfrm>
            <a:off x="683150" y="5337450"/>
            <a:ext cx="2986350" cy="974500"/>
          </a:xfrm>
          <a:prstGeom prst="rect">
            <a:avLst/>
          </a:prstGeom>
          <a:noFill/>
          <a:ln>
            <a:noFill/>
          </a:ln>
        </p:spPr>
      </p:pic>
      <p:sp>
        <p:nvSpPr>
          <p:cNvPr id="451" name="Google Shape;451;g1b4873d8cb0_1_1607"/>
          <p:cNvSpPr txBox="1"/>
          <p:nvPr>
            <p:ph idx="1" type="body"/>
          </p:nvPr>
        </p:nvSpPr>
        <p:spPr>
          <a:xfrm>
            <a:off x="6217525" y="2876700"/>
            <a:ext cx="5517600" cy="10518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00000"/>
              </a:lnSpc>
              <a:spcBef>
                <a:spcPts val="640"/>
              </a:spcBef>
              <a:spcAft>
                <a:spcPts val="0"/>
              </a:spcAft>
              <a:buNone/>
            </a:pPr>
            <a:r>
              <a:rPr lang="es-PE">
                <a:solidFill>
                  <a:schemeClr val="accent1"/>
                </a:solidFill>
              </a:rPr>
              <a:t>5</a:t>
            </a:r>
            <a:r>
              <a:rPr lang="es-PE">
                <a:solidFill>
                  <a:schemeClr val="accent1"/>
                </a:solidFill>
              </a:rPr>
              <a:t> </a:t>
            </a:r>
            <a:r>
              <a:rPr lang="es-PE">
                <a:solidFill>
                  <a:schemeClr val="accent1"/>
                </a:solidFill>
              </a:rPr>
              <a:t>El LSTM tiene la capacidad de eliminar o agregar información al estado de la celda</a:t>
            </a:r>
            <a:endParaRPr>
              <a:solidFill>
                <a:schemeClr val="accent1"/>
              </a:solidFill>
            </a:endParaRPr>
          </a:p>
        </p:txBody>
      </p:sp>
      <p:pic>
        <p:nvPicPr>
          <p:cNvPr id="452" name="Google Shape;452;g1b4873d8cb0_1_1607"/>
          <p:cNvPicPr preferRelativeResize="0"/>
          <p:nvPr/>
        </p:nvPicPr>
        <p:blipFill>
          <a:blip r:embed="rId4">
            <a:alphaModFix/>
          </a:blip>
          <a:stretch>
            <a:fillRect/>
          </a:stretch>
        </p:blipFill>
        <p:spPr>
          <a:xfrm>
            <a:off x="6217525" y="639200"/>
            <a:ext cx="5734905" cy="17713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1b4873d8cb0_1_1633"/>
          <p:cNvSpPr txBox="1"/>
          <p:nvPr>
            <p:ph type="title"/>
          </p:nvPr>
        </p:nvSpPr>
        <p:spPr>
          <a:xfrm>
            <a:off x="405750" y="266325"/>
            <a:ext cx="5517600" cy="1584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lang="es-PE">
                <a:solidFill>
                  <a:schemeClr val="dk2"/>
                </a:solidFill>
              </a:rPr>
              <a:t>Encoder decoder</a:t>
            </a:r>
            <a:endParaRPr>
              <a:solidFill>
                <a:schemeClr val="dk2"/>
              </a:solidFill>
            </a:endParaRPr>
          </a:p>
        </p:txBody>
      </p:sp>
      <p:sp>
        <p:nvSpPr>
          <p:cNvPr id="459" name="Google Shape;459;g1b4873d8cb0_1_1633"/>
          <p:cNvSpPr txBox="1"/>
          <p:nvPr>
            <p:ph idx="1" type="body"/>
          </p:nvPr>
        </p:nvSpPr>
        <p:spPr>
          <a:xfrm>
            <a:off x="247450" y="2076150"/>
            <a:ext cx="6298800" cy="32613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640"/>
              </a:spcBef>
              <a:spcAft>
                <a:spcPts val="0"/>
              </a:spcAft>
              <a:buNone/>
            </a:pPr>
            <a:r>
              <a:rPr lang="es-PE">
                <a:solidFill>
                  <a:schemeClr val="dk2"/>
                </a:solidFill>
              </a:rPr>
              <a:t>Modelo de inferencia del codificador: toma la pregunta como entrada y emite estados LSTM (h y c).</a:t>
            </a:r>
            <a:endParaRPr>
              <a:solidFill>
                <a:schemeClr val="dk2"/>
              </a:solidFill>
            </a:endParaRPr>
          </a:p>
          <a:p>
            <a:pPr indent="0" lvl="0" marL="0" rtl="0" algn="l">
              <a:lnSpc>
                <a:spcPct val="100000"/>
              </a:lnSpc>
              <a:spcBef>
                <a:spcPts val="640"/>
              </a:spcBef>
              <a:spcAft>
                <a:spcPts val="0"/>
              </a:spcAft>
              <a:buNone/>
            </a:pPr>
            <a:r>
              <a:rPr lang="es-PE">
                <a:solidFill>
                  <a:schemeClr val="dk2"/>
                </a:solidFill>
              </a:rPr>
              <a:t>Modelo de inferencia del decodificador: toma 2 entradas, una son los estados LSTM (salida del modelo del codificador), la segunda son las secuencias de entrada de respuesta (las que no tienen la etiqueta). Emitirá las respuestas a la pregunta que alimentamos al modelo del codificador y sus valores de estado.</a:t>
            </a:r>
            <a:endParaRPr>
              <a:solidFill>
                <a:schemeClr val="dk2"/>
              </a:solidFill>
            </a:endParaRPr>
          </a:p>
          <a:p>
            <a:pPr indent="0" lvl="0" marL="0" rtl="0" algn="l">
              <a:lnSpc>
                <a:spcPct val="100000"/>
              </a:lnSpc>
              <a:spcBef>
                <a:spcPts val="640"/>
              </a:spcBef>
              <a:spcAft>
                <a:spcPts val="0"/>
              </a:spcAft>
              <a:buNone/>
            </a:pPr>
            <a:r>
              <a:t/>
            </a:r>
            <a:endParaRPr>
              <a:solidFill>
                <a:schemeClr val="dk2"/>
              </a:solidFill>
            </a:endParaRPr>
          </a:p>
        </p:txBody>
      </p:sp>
      <p:pic>
        <p:nvPicPr>
          <p:cNvPr id="460" name="Google Shape;460;g1b4873d8cb0_1_1633"/>
          <p:cNvPicPr preferRelativeResize="0"/>
          <p:nvPr/>
        </p:nvPicPr>
        <p:blipFill rotWithShape="1">
          <a:blip r:embed="rId3">
            <a:alphaModFix/>
          </a:blip>
          <a:srcRect b="0" l="0" r="0" t="0"/>
          <a:stretch/>
        </p:blipFill>
        <p:spPr>
          <a:xfrm>
            <a:off x="683150" y="5337450"/>
            <a:ext cx="2986350" cy="974500"/>
          </a:xfrm>
          <a:prstGeom prst="rect">
            <a:avLst/>
          </a:prstGeom>
          <a:noFill/>
          <a:ln>
            <a:noFill/>
          </a:ln>
        </p:spPr>
      </p:pic>
      <p:pic>
        <p:nvPicPr>
          <p:cNvPr id="461" name="Google Shape;461;g1b4873d8cb0_1_1633"/>
          <p:cNvPicPr preferRelativeResize="0"/>
          <p:nvPr/>
        </p:nvPicPr>
        <p:blipFill>
          <a:blip r:embed="rId4">
            <a:alphaModFix/>
          </a:blip>
          <a:stretch>
            <a:fillRect/>
          </a:stretch>
        </p:blipFill>
        <p:spPr>
          <a:xfrm>
            <a:off x="6546250" y="1497475"/>
            <a:ext cx="4959589" cy="2624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5"/>
          <p:cNvSpPr txBox="1"/>
          <p:nvPr/>
        </p:nvSpPr>
        <p:spPr>
          <a:xfrm>
            <a:off x="872727" y="1335300"/>
            <a:ext cx="3095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lang="es-PE" sz="4000">
                <a:solidFill>
                  <a:srgbClr val="DF284A"/>
                </a:solidFill>
                <a:latin typeface="Montserrat Black"/>
                <a:ea typeface="Montserrat Black"/>
                <a:cs typeface="Montserrat Black"/>
                <a:sym typeface="Montserrat Black"/>
              </a:rPr>
              <a:t>DATASET</a:t>
            </a:r>
            <a:endParaRPr b="1" i="0" sz="4000" u="none" cap="none" strike="noStrike">
              <a:solidFill>
                <a:srgbClr val="DF284A"/>
              </a:solidFill>
              <a:latin typeface="Montserrat Black"/>
              <a:ea typeface="Montserrat Black"/>
              <a:cs typeface="Montserrat Black"/>
              <a:sym typeface="Montserrat Black"/>
            </a:endParaRPr>
          </a:p>
        </p:txBody>
      </p:sp>
      <p:sp>
        <p:nvSpPr>
          <p:cNvPr id="468" name="Google Shape;468;p35"/>
          <p:cNvSpPr txBox="1"/>
          <p:nvPr/>
        </p:nvSpPr>
        <p:spPr>
          <a:xfrm rot="-5400000">
            <a:off x="3087450" y="1689300"/>
            <a:ext cx="1324200" cy="61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Montserrat"/>
                <a:ea typeface="Montserrat"/>
                <a:cs typeface="Montserrat"/>
                <a:sym typeface="Montserrat"/>
              </a:rPr>
              <a:t>Proyecto1</a:t>
            </a:r>
            <a:endParaRPr b="0" i="0" sz="14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Montserrat"/>
                <a:ea typeface="Montserrat"/>
                <a:cs typeface="Montserrat"/>
                <a:sym typeface="Montserrat"/>
              </a:rPr>
              <a:t>Equipo1</a:t>
            </a:r>
            <a:endParaRPr b="0" i="0" sz="1400" u="none" cap="none" strike="noStrike">
              <a:solidFill>
                <a:schemeClr val="dk1"/>
              </a:solidFill>
              <a:latin typeface="Montserrat"/>
              <a:ea typeface="Montserrat"/>
              <a:cs typeface="Montserrat"/>
              <a:sym typeface="Montserrat"/>
            </a:endParaRPr>
          </a:p>
        </p:txBody>
      </p:sp>
      <p:sp>
        <p:nvSpPr>
          <p:cNvPr id="469" name="Google Shape;469;p35"/>
          <p:cNvSpPr txBox="1"/>
          <p:nvPr/>
        </p:nvSpPr>
        <p:spPr>
          <a:xfrm rot="-5400000">
            <a:off x="3087450" y="3029425"/>
            <a:ext cx="1324200" cy="61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Montserrat"/>
                <a:ea typeface="Montserrat"/>
                <a:cs typeface="Montserrat"/>
                <a:sym typeface="Montserrat"/>
              </a:rPr>
              <a:t>Proyecto2</a:t>
            </a:r>
            <a:endParaRPr b="0" i="0" sz="14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Montserrat"/>
                <a:ea typeface="Montserrat"/>
                <a:cs typeface="Montserrat"/>
                <a:sym typeface="Montserrat"/>
              </a:rPr>
              <a:t>Equipo2</a:t>
            </a:r>
            <a:endParaRPr b="0" i="0" sz="1400" u="none" cap="none" strike="noStrike">
              <a:solidFill>
                <a:schemeClr val="dk1"/>
              </a:solidFill>
              <a:latin typeface="Montserrat"/>
              <a:ea typeface="Montserrat"/>
              <a:cs typeface="Montserrat"/>
              <a:sym typeface="Montserrat"/>
            </a:endParaRPr>
          </a:p>
        </p:txBody>
      </p:sp>
      <p:sp>
        <p:nvSpPr>
          <p:cNvPr id="470" name="Google Shape;470;p35"/>
          <p:cNvSpPr txBox="1"/>
          <p:nvPr/>
        </p:nvSpPr>
        <p:spPr>
          <a:xfrm>
            <a:off x="346225" y="2656375"/>
            <a:ext cx="4298700" cy="1554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lang="es-PE" sz="1900">
                <a:solidFill>
                  <a:srgbClr val="041B58"/>
                </a:solidFill>
                <a:latin typeface="Montserrat Light"/>
                <a:ea typeface="Montserrat Light"/>
                <a:cs typeface="Montserrat Light"/>
                <a:sym typeface="Montserrat Light"/>
              </a:rPr>
              <a:t>El conjunto de datos contiene una amplia variedad de temas para entrenar su modelo. El bot obtendrá información sobre varios campos. </a:t>
            </a:r>
            <a:endParaRPr b="0" i="0" sz="1900" u="none" cap="none" strike="noStrike">
              <a:solidFill>
                <a:srgbClr val="041B58"/>
              </a:solidFill>
              <a:latin typeface="Montserrat Light"/>
              <a:ea typeface="Montserrat Light"/>
              <a:cs typeface="Montserrat Light"/>
              <a:sym typeface="Montserrat Light"/>
            </a:endParaRPr>
          </a:p>
        </p:txBody>
      </p:sp>
      <p:pic>
        <p:nvPicPr>
          <p:cNvPr id="471" name="Google Shape;471;p35"/>
          <p:cNvPicPr preferRelativeResize="0"/>
          <p:nvPr/>
        </p:nvPicPr>
        <p:blipFill>
          <a:blip r:embed="rId3">
            <a:alphaModFix/>
          </a:blip>
          <a:stretch>
            <a:fillRect/>
          </a:stretch>
        </p:blipFill>
        <p:spPr>
          <a:xfrm>
            <a:off x="9323275" y="804900"/>
            <a:ext cx="2428875" cy="4791075"/>
          </a:xfrm>
          <a:prstGeom prst="rect">
            <a:avLst/>
          </a:prstGeom>
          <a:noFill/>
          <a:ln>
            <a:noFill/>
          </a:ln>
        </p:spPr>
      </p:pic>
      <p:pic>
        <p:nvPicPr>
          <p:cNvPr id="472" name="Google Shape;472;p35"/>
          <p:cNvPicPr preferRelativeResize="0"/>
          <p:nvPr/>
        </p:nvPicPr>
        <p:blipFill>
          <a:blip r:embed="rId4">
            <a:alphaModFix/>
          </a:blip>
          <a:stretch>
            <a:fillRect/>
          </a:stretch>
        </p:blipFill>
        <p:spPr>
          <a:xfrm>
            <a:off x="4928825" y="1563950"/>
            <a:ext cx="3838575" cy="2152650"/>
          </a:xfrm>
          <a:prstGeom prst="rect">
            <a:avLst/>
          </a:prstGeom>
          <a:noFill/>
          <a:ln>
            <a:noFill/>
          </a:ln>
        </p:spPr>
      </p:pic>
      <p:pic>
        <p:nvPicPr>
          <p:cNvPr id="473" name="Google Shape;473;p35"/>
          <p:cNvPicPr preferRelativeResize="0"/>
          <p:nvPr/>
        </p:nvPicPr>
        <p:blipFill>
          <a:blip r:embed="rId5">
            <a:alphaModFix/>
          </a:blip>
          <a:stretch>
            <a:fillRect/>
          </a:stretch>
        </p:blipFill>
        <p:spPr>
          <a:xfrm>
            <a:off x="152400" y="4363375"/>
            <a:ext cx="4556148" cy="23422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b965881625_0_24"/>
          <p:cNvSpPr txBox="1"/>
          <p:nvPr>
            <p:ph idx="4294967295" type="title"/>
          </p:nvPr>
        </p:nvSpPr>
        <p:spPr>
          <a:xfrm>
            <a:off x="4327850" y="1369125"/>
            <a:ext cx="4381200" cy="7308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DF284A"/>
              </a:buClr>
              <a:buSzPct val="90909"/>
              <a:buFont typeface="Poppins"/>
              <a:buNone/>
            </a:pPr>
            <a:r>
              <a:rPr b="1" lang="es-PE">
                <a:solidFill>
                  <a:srgbClr val="E82052"/>
                </a:solidFill>
                <a:latin typeface="Montserrat"/>
                <a:ea typeface="Montserrat"/>
                <a:cs typeface="Montserrat"/>
                <a:sym typeface="Montserrat"/>
              </a:rPr>
              <a:t>Mentores</a:t>
            </a:r>
            <a:endParaRPr b="1">
              <a:solidFill>
                <a:srgbClr val="E82052"/>
              </a:solidFill>
              <a:latin typeface="Montserrat"/>
              <a:ea typeface="Montserrat"/>
              <a:cs typeface="Montserrat"/>
              <a:sym typeface="Montserrat"/>
            </a:endParaRPr>
          </a:p>
        </p:txBody>
      </p:sp>
      <p:sp>
        <p:nvSpPr>
          <p:cNvPr id="298" name="Google Shape;298;g1b965881625_0_24"/>
          <p:cNvSpPr txBox="1"/>
          <p:nvPr>
            <p:ph idx="4294967295" type="title"/>
          </p:nvPr>
        </p:nvSpPr>
        <p:spPr>
          <a:xfrm>
            <a:off x="3337200" y="237200"/>
            <a:ext cx="5517600" cy="763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00000"/>
              <a:buNone/>
            </a:pPr>
            <a:r>
              <a:rPr lang="es-PE">
                <a:solidFill>
                  <a:schemeClr val="dk2"/>
                </a:solidFill>
              </a:rPr>
              <a:t>Machine Learning</a:t>
            </a:r>
            <a:endParaRPr>
              <a:solidFill>
                <a:schemeClr val="dk2"/>
              </a:solidFill>
            </a:endParaRPr>
          </a:p>
        </p:txBody>
      </p:sp>
      <p:pic>
        <p:nvPicPr>
          <p:cNvPr id="299" name="Google Shape;299;g1b965881625_0_24"/>
          <p:cNvPicPr preferRelativeResize="0"/>
          <p:nvPr/>
        </p:nvPicPr>
        <p:blipFill>
          <a:blip r:embed="rId3">
            <a:alphaModFix/>
          </a:blip>
          <a:stretch>
            <a:fillRect/>
          </a:stretch>
        </p:blipFill>
        <p:spPr>
          <a:xfrm>
            <a:off x="1204425" y="2620550"/>
            <a:ext cx="4381200" cy="2977848"/>
          </a:xfrm>
          <a:prstGeom prst="rect">
            <a:avLst/>
          </a:prstGeom>
          <a:noFill/>
          <a:ln>
            <a:noFill/>
          </a:ln>
        </p:spPr>
      </p:pic>
      <p:pic>
        <p:nvPicPr>
          <p:cNvPr id="300" name="Google Shape;300;g1b965881625_0_24"/>
          <p:cNvPicPr preferRelativeResize="0"/>
          <p:nvPr/>
        </p:nvPicPr>
        <p:blipFill>
          <a:blip r:embed="rId4">
            <a:alphaModFix/>
          </a:blip>
          <a:stretch>
            <a:fillRect/>
          </a:stretch>
        </p:blipFill>
        <p:spPr>
          <a:xfrm>
            <a:off x="6549568" y="2620551"/>
            <a:ext cx="5355457" cy="2977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1b4873d8cb0_1_1646"/>
          <p:cNvSpPr txBox="1"/>
          <p:nvPr/>
        </p:nvSpPr>
        <p:spPr>
          <a:xfrm>
            <a:off x="4401602" y="296625"/>
            <a:ext cx="30957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lang="es-PE" sz="4000">
                <a:solidFill>
                  <a:srgbClr val="DF284A"/>
                </a:solidFill>
                <a:latin typeface="Montserrat Black"/>
                <a:ea typeface="Montserrat Black"/>
                <a:cs typeface="Montserrat Black"/>
                <a:sym typeface="Montserrat Black"/>
              </a:rPr>
              <a:t>DATASET</a:t>
            </a:r>
            <a:endParaRPr b="1" i="0" sz="4000" u="none" cap="none" strike="noStrike">
              <a:solidFill>
                <a:srgbClr val="DF284A"/>
              </a:solidFill>
              <a:latin typeface="Montserrat Black"/>
              <a:ea typeface="Montserrat Black"/>
              <a:cs typeface="Montserrat Black"/>
              <a:sym typeface="Montserrat Black"/>
            </a:endParaRPr>
          </a:p>
        </p:txBody>
      </p:sp>
      <p:sp>
        <p:nvSpPr>
          <p:cNvPr id="480" name="Google Shape;480;g1b4873d8cb0_1_1646"/>
          <p:cNvSpPr txBox="1"/>
          <p:nvPr/>
        </p:nvSpPr>
        <p:spPr>
          <a:xfrm rot="-5400000">
            <a:off x="3087450" y="1689300"/>
            <a:ext cx="1324200" cy="61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Montserrat"/>
                <a:ea typeface="Montserrat"/>
                <a:cs typeface="Montserrat"/>
                <a:sym typeface="Montserrat"/>
              </a:rPr>
              <a:t>Proyecto1</a:t>
            </a:r>
            <a:endParaRPr b="0" i="0" sz="14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Montserrat"/>
                <a:ea typeface="Montserrat"/>
                <a:cs typeface="Montserrat"/>
                <a:sym typeface="Montserrat"/>
              </a:rPr>
              <a:t>Equipo1</a:t>
            </a:r>
            <a:endParaRPr b="0" i="0" sz="1400" u="none" cap="none" strike="noStrike">
              <a:solidFill>
                <a:schemeClr val="dk1"/>
              </a:solidFill>
              <a:latin typeface="Montserrat"/>
              <a:ea typeface="Montserrat"/>
              <a:cs typeface="Montserrat"/>
              <a:sym typeface="Montserrat"/>
            </a:endParaRPr>
          </a:p>
        </p:txBody>
      </p:sp>
      <p:sp>
        <p:nvSpPr>
          <p:cNvPr id="481" name="Google Shape;481;g1b4873d8cb0_1_1646"/>
          <p:cNvSpPr txBox="1"/>
          <p:nvPr/>
        </p:nvSpPr>
        <p:spPr>
          <a:xfrm rot="-5400000">
            <a:off x="3087450" y="3029425"/>
            <a:ext cx="1324200" cy="61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Montserrat"/>
                <a:ea typeface="Montserrat"/>
                <a:cs typeface="Montserrat"/>
                <a:sym typeface="Montserrat"/>
              </a:rPr>
              <a:t>Proyecto2</a:t>
            </a:r>
            <a:endParaRPr b="0" i="0" sz="14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rPr b="0" i="0" lang="es-PE" sz="1400" u="none" cap="none" strike="noStrike">
                <a:solidFill>
                  <a:schemeClr val="dk1"/>
                </a:solidFill>
                <a:latin typeface="Montserrat"/>
                <a:ea typeface="Montserrat"/>
                <a:cs typeface="Montserrat"/>
                <a:sym typeface="Montserrat"/>
              </a:rPr>
              <a:t>Equipo2</a:t>
            </a:r>
            <a:endParaRPr b="0" i="0" sz="1400" u="none" cap="none" strike="noStrike">
              <a:solidFill>
                <a:schemeClr val="dk1"/>
              </a:solidFill>
              <a:latin typeface="Montserrat"/>
              <a:ea typeface="Montserrat"/>
              <a:cs typeface="Montserrat"/>
              <a:sym typeface="Montserrat"/>
            </a:endParaRPr>
          </a:p>
        </p:txBody>
      </p:sp>
      <p:sp>
        <p:nvSpPr>
          <p:cNvPr id="482" name="Google Shape;482;g1b4873d8cb0_1_1646"/>
          <p:cNvSpPr txBox="1"/>
          <p:nvPr/>
        </p:nvSpPr>
        <p:spPr>
          <a:xfrm>
            <a:off x="4401600" y="950100"/>
            <a:ext cx="4298700" cy="384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900"/>
              <a:buFont typeface="Arial"/>
              <a:buNone/>
            </a:pPr>
            <a:r>
              <a:rPr lang="es-PE" sz="1900">
                <a:solidFill>
                  <a:srgbClr val="041B58"/>
                </a:solidFill>
                <a:latin typeface="Montserrat Light"/>
                <a:ea typeface="Montserrat Light"/>
                <a:cs typeface="Montserrat Light"/>
                <a:sym typeface="Montserrat Light"/>
              </a:rPr>
              <a:t>Traducción de la data.</a:t>
            </a:r>
            <a:endParaRPr b="0" i="0" sz="1900" u="none" cap="none" strike="noStrike">
              <a:solidFill>
                <a:srgbClr val="041B58"/>
              </a:solidFill>
              <a:latin typeface="Montserrat Light"/>
              <a:ea typeface="Montserrat Light"/>
              <a:cs typeface="Montserrat Light"/>
              <a:sym typeface="Montserrat Light"/>
            </a:endParaRPr>
          </a:p>
        </p:txBody>
      </p:sp>
      <p:pic>
        <p:nvPicPr>
          <p:cNvPr id="483" name="Google Shape;483;g1b4873d8cb0_1_1646"/>
          <p:cNvPicPr preferRelativeResize="0"/>
          <p:nvPr/>
        </p:nvPicPr>
        <p:blipFill>
          <a:blip r:embed="rId3">
            <a:alphaModFix/>
          </a:blip>
          <a:stretch>
            <a:fillRect/>
          </a:stretch>
        </p:blipFill>
        <p:spPr>
          <a:xfrm>
            <a:off x="1111851" y="1335000"/>
            <a:ext cx="10532773" cy="5414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26"/>
          <p:cNvSpPr txBox="1"/>
          <p:nvPr>
            <p:ph idx="4294967295" type="title"/>
          </p:nvPr>
        </p:nvSpPr>
        <p:spPr>
          <a:xfrm>
            <a:off x="1016573" y="236595"/>
            <a:ext cx="9633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b="1" lang="es-PE" sz="2800">
                <a:solidFill>
                  <a:srgbClr val="DF284A"/>
                </a:solidFill>
                <a:latin typeface="Montserrat SemiBold"/>
                <a:ea typeface="Montserrat SemiBold"/>
                <a:cs typeface="Montserrat SemiBold"/>
                <a:sym typeface="Montserrat SemiBold"/>
              </a:rPr>
              <a:t>Desarrollo del Chatbot</a:t>
            </a:r>
            <a:endParaRPr b="1">
              <a:solidFill>
                <a:schemeClr val="dk2"/>
              </a:solidFill>
              <a:latin typeface="Bree Serif"/>
              <a:ea typeface="Bree Serif"/>
              <a:cs typeface="Bree Serif"/>
              <a:sym typeface="Bree Serif"/>
            </a:endParaRPr>
          </a:p>
        </p:txBody>
      </p:sp>
      <p:sp>
        <p:nvSpPr>
          <p:cNvPr id="489" name="Google Shape;489;p26"/>
          <p:cNvSpPr txBox="1"/>
          <p:nvPr>
            <p:ph idx="4294967295" type="body"/>
          </p:nvPr>
        </p:nvSpPr>
        <p:spPr>
          <a:xfrm>
            <a:off x="1016575" y="1348223"/>
            <a:ext cx="9633900" cy="6759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200"/>
              </a:spcBef>
              <a:spcAft>
                <a:spcPts val="0"/>
              </a:spcAft>
              <a:buClr>
                <a:schemeClr val="dk2"/>
              </a:buClr>
              <a:buSzPts val="1800"/>
              <a:buChar char="●"/>
            </a:pPr>
            <a:r>
              <a:rPr b="1" lang="es-PE" sz="1800">
                <a:solidFill>
                  <a:schemeClr val="dk2"/>
                </a:solidFill>
                <a:latin typeface="Montserrat"/>
                <a:ea typeface="Montserrat"/>
                <a:cs typeface="Montserrat"/>
                <a:sym typeface="Montserrat"/>
              </a:rPr>
              <a:t>Importando e instalando librerías</a:t>
            </a:r>
            <a:endParaRPr sz="1200">
              <a:solidFill>
                <a:schemeClr val="dk2"/>
              </a:solidFill>
              <a:latin typeface="Montserrat"/>
              <a:ea typeface="Montserrat"/>
              <a:cs typeface="Montserrat"/>
              <a:sym typeface="Montserrat"/>
            </a:endParaRPr>
          </a:p>
        </p:txBody>
      </p:sp>
      <p:pic>
        <p:nvPicPr>
          <p:cNvPr id="490" name="Google Shape;490;p26"/>
          <p:cNvPicPr preferRelativeResize="0"/>
          <p:nvPr/>
        </p:nvPicPr>
        <p:blipFill>
          <a:blip r:embed="rId3">
            <a:alphaModFix/>
          </a:blip>
          <a:stretch>
            <a:fillRect/>
          </a:stretch>
        </p:blipFill>
        <p:spPr>
          <a:xfrm>
            <a:off x="1241013" y="1781174"/>
            <a:ext cx="9709975" cy="4827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1b5d15b8bff_0_6"/>
          <p:cNvSpPr txBox="1"/>
          <p:nvPr>
            <p:ph idx="4294967295" type="title"/>
          </p:nvPr>
        </p:nvSpPr>
        <p:spPr>
          <a:xfrm>
            <a:off x="1016573" y="236595"/>
            <a:ext cx="9633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b="1" lang="es-PE" sz="2800">
                <a:solidFill>
                  <a:srgbClr val="DF284A"/>
                </a:solidFill>
                <a:latin typeface="Montserrat SemiBold"/>
                <a:ea typeface="Montserrat SemiBold"/>
                <a:cs typeface="Montserrat SemiBold"/>
                <a:sym typeface="Montserrat SemiBold"/>
              </a:rPr>
              <a:t>Desarrollo del Chatbot</a:t>
            </a:r>
            <a:endParaRPr b="1">
              <a:solidFill>
                <a:schemeClr val="dk2"/>
              </a:solidFill>
              <a:latin typeface="Bree Serif"/>
              <a:ea typeface="Bree Serif"/>
              <a:cs typeface="Bree Serif"/>
              <a:sym typeface="Bree Serif"/>
            </a:endParaRPr>
          </a:p>
        </p:txBody>
      </p:sp>
      <p:sp>
        <p:nvSpPr>
          <p:cNvPr id="496" name="Google Shape;496;g1b5d15b8bff_0_6"/>
          <p:cNvSpPr txBox="1"/>
          <p:nvPr>
            <p:ph idx="4294967295" type="body"/>
          </p:nvPr>
        </p:nvSpPr>
        <p:spPr>
          <a:xfrm>
            <a:off x="1016575" y="1348223"/>
            <a:ext cx="9633900" cy="6759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200"/>
              </a:spcBef>
              <a:spcAft>
                <a:spcPts val="0"/>
              </a:spcAft>
              <a:buClr>
                <a:schemeClr val="dk2"/>
              </a:buClr>
              <a:buSzPts val="1800"/>
              <a:buChar char="●"/>
            </a:pPr>
            <a:r>
              <a:rPr b="1" lang="es-PE" sz="1800">
                <a:solidFill>
                  <a:schemeClr val="dk2"/>
                </a:solidFill>
                <a:latin typeface="Montserrat"/>
                <a:ea typeface="Montserrat"/>
                <a:cs typeface="Montserrat"/>
                <a:sym typeface="Montserrat"/>
              </a:rPr>
              <a:t>Procesando la data</a:t>
            </a:r>
            <a:endParaRPr sz="1200">
              <a:solidFill>
                <a:schemeClr val="dk2"/>
              </a:solidFill>
              <a:latin typeface="Montserrat"/>
              <a:ea typeface="Montserrat"/>
              <a:cs typeface="Montserrat"/>
              <a:sym typeface="Montserrat"/>
            </a:endParaRPr>
          </a:p>
        </p:txBody>
      </p:sp>
      <p:pic>
        <p:nvPicPr>
          <p:cNvPr id="497" name="Google Shape;497;g1b5d15b8bff_0_6"/>
          <p:cNvPicPr preferRelativeResize="0"/>
          <p:nvPr/>
        </p:nvPicPr>
        <p:blipFill>
          <a:blip r:embed="rId3">
            <a:alphaModFix/>
          </a:blip>
          <a:stretch>
            <a:fillRect/>
          </a:stretch>
        </p:blipFill>
        <p:spPr>
          <a:xfrm>
            <a:off x="856313" y="1750398"/>
            <a:ext cx="10479377" cy="45290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1b5d15b8bff_0_14"/>
          <p:cNvSpPr txBox="1"/>
          <p:nvPr>
            <p:ph idx="4294967295" type="title"/>
          </p:nvPr>
        </p:nvSpPr>
        <p:spPr>
          <a:xfrm>
            <a:off x="1016573" y="236595"/>
            <a:ext cx="9633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b="1" lang="es-PE" sz="2800">
                <a:solidFill>
                  <a:srgbClr val="DF284A"/>
                </a:solidFill>
                <a:latin typeface="Montserrat SemiBold"/>
                <a:ea typeface="Montserrat SemiBold"/>
                <a:cs typeface="Montserrat SemiBold"/>
                <a:sym typeface="Montserrat SemiBold"/>
              </a:rPr>
              <a:t>Desarrollo del Chatbot</a:t>
            </a:r>
            <a:endParaRPr b="1">
              <a:solidFill>
                <a:schemeClr val="dk2"/>
              </a:solidFill>
              <a:latin typeface="Bree Serif"/>
              <a:ea typeface="Bree Serif"/>
              <a:cs typeface="Bree Serif"/>
              <a:sym typeface="Bree Serif"/>
            </a:endParaRPr>
          </a:p>
        </p:txBody>
      </p:sp>
      <p:sp>
        <p:nvSpPr>
          <p:cNvPr id="503" name="Google Shape;503;g1b5d15b8bff_0_14"/>
          <p:cNvSpPr txBox="1"/>
          <p:nvPr>
            <p:ph idx="4294967295" type="body"/>
          </p:nvPr>
        </p:nvSpPr>
        <p:spPr>
          <a:xfrm>
            <a:off x="1016575" y="1348223"/>
            <a:ext cx="9633900" cy="6759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200"/>
              </a:spcBef>
              <a:spcAft>
                <a:spcPts val="0"/>
              </a:spcAft>
              <a:buClr>
                <a:schemeClr val="dk2"/>
              </a:buClr>
              <a:buSzPts val="1800"/>
              <a:buChar char="●"/>
            </a:pPr>
            <a:r>
              <a:rPr b="1" lang="es-PE" sz="1800">
                <a:solidFill>
                  <a:schemeClr val="dk2"/>
                </a:solidFill>
                <a:latin typeface="Montserrat"/>
                <a:ea typeface="Montserrat"/>
                <a:cs typeface="Montserrat"/>
                <a:sym typeface="Montserrat"/>
              </a:rPr>
              <a:t>Definición de almacenar data</a:t>
            </a:r>
            <a:endParaRPr sz="1200">
              <a:solidFill>
                <a:schemeClr val="dk2"/>
              </a:solidFill>
              <a:latin typeface="Montserrat"/>
              <a:ea typeface="Montserrat"/>
              <a:cs typeface="Montserrat"/>
              <a:sym typeface="Montserrat"/>
            </a:endParaRPr>
          </a:p>
        </p:txBody>
      </p:sp>
      <p:pic>
        <p:nvPicPr>
          <p:cNvPr id="504" name="Google Shape;504;g1b5d15b8bff_0_14"/>
          <p:cNvPicPr preferRelativeResize="0"/>
          <p:nvPr/>
        </p:nvPicPr>
        <p:blipFill>
          <a:blip r:embed="rId3">
            <a:alphaModFix/>
          </a:blip>
          <a:stretch>
            <a:fillRect/>
          </a:stretch>
        </p:blipFill>
        <p:spPr>
          <a:xfrm>
            <a:off x="1238325" y="1950148"/>
            <a:ext cx="9715346" cy="45290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1b5d15b8bff_0_21"/>
          <p:cNvSpPr txBox="1"/>
          <p:nvPr>
            <p:ph idx="4294967295" type="title"/>
          </p:nvPr>
        </p:nvSpPr>
        <p:spPr>
          <a:xfrm>
            <a:off x="1016573" y="236595"/>
            <a:ext cx="9633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b="1" lang="es-PE" sz="2800">
                <a:solidFill>
                  <a:srgbClr val="DF284A"/>
                </a:solidFill>
                <a:latin typeface="Montserrat SemiBold"/>
                <a:ea typeface="Montserrat SemiBold"/>
                <a:cs typeface="Montserrat SemiBold"/>
                <a:sym typeface="Montserrat SemiBold"/>
              </a:rPr>
              <a:t>Desarrollo del Chatbot</a:t>
            </a:r>
            <a:endParaRPr b="1">
              <a:solidFill>
                <a:schemeClr val="dk2"/>
              </a:solidFill>
              <a:latin typeface="Bree Serif"/>
              <a:ea typeface="Bree Serif"/>
              <a:cs typeface="Bree Serif"/>
              <a:sym typeface="Bree Serif"/>
            </a:endParaRPr>
          </a:p>
        </p:txBody>
      </p:sp>
      <p:sp>
        <p:nvSpPr>
          <p:cNvPr id="510" name="Google Shape;510;g1b5d15b8bff_0_21"/>
          <p:cNvSpPr txBox="1"/>
          <p:nvPr>
            <p:ph idx="4294967295" type="body"/>
          </p:nvPr>
        </p:nvSpPr>
        <p:spPr>
          <a:xfrm>
            <a:off x="1016575" y="1348223"/>
            <a:ext cx="9633900" cy="6759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200"/>
              </a:spcBef>
              <a:spcAft>
                <a:spcPts val="0"/>
              </a:spcAft>
              <a:buClr>
                <a:schemeClr val="dk2"/>
              </a:buClr>
              <a:buSzPts val="1800"/>
              <a:buChar char="●"/>
            </a:pPr>
            <a:r>
              <a:rPr b="1" lang="es-PE" sz="1800">
                <a:solidFill>
                  <a:schemeClr val="dk2"/>
                </a:solidFill>
                <a:latin typeface="Montserrat"/>
                <a:ea typeface="Montserrat"/>
                <a:cs typeface="Montserrat"/>
                <a:sym typeface="Montserrat"/>
              </a:rPr>
              <a:t>Almacenando las respuestas</a:t>
            </a:r>
            <a:endParaRPr sz="1200">
              <a:solidFill>
                <a:schemeClr val="dk2"/>
              </a:solidFill>
              <a:latin typeface="Montserrat"/>
              <a:ea typeface="Montserrat"/>
              <a:cs typeface="Montserrat"/>
              <a:sym typeface="Montserrat"/>
            </a:endParaRPr>
          </a:p>
        </p:txBody>
      </p:sp>
      <p:pic>
        <p:nvPicPr>
          <p:cNvPr id="511" name="Google Shape;511;g1b5d15b8bff_0_21"/>
          <p:cNvPicPr preferRelativeResize="0"/>
          <p:nvPr/>
        </p:nvPicPr>
        <p:blipFill>
          <a:blip r:embed="rId3">
            <a:alphaModFix/>
          </a:blip>
          <a:stretch>
            <a:fillRect/>
          </a:stretch>
        </p:blipFill>
        <p:spPr>
          <a:xfrm>
            <a:off x="257175" y="2136573"/>
            <a:ext cx="11677650" cy="4038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b5d15b8bff_0_28"/>
          <p:cNvSpPr txBox="1"/>
          <p:nvPr>
            <p:ph idx="4294967295" type="title"/>
          </p:nvPr>
        </p:nvSpPr>
        <p:spPr>
          <a:xfrm>
            <a:off x="1016573" y="236595"/>
            <a:ext cx="9633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b="1" lang="es-PE" sz="2800">
                <a:solidFill>
                  <a:srgbClr val="DF284A"/>
                </a:solidFill>
                <a:latin typeface="Montserrat SemiBold"/>
                <a:ea typeface="Montserrat SemiBold"/>
                <a:cs typeface="Montserrat SemiBold"/>
                <a:sym typeface="Montserrat SemiBold"/>
              </a:rPr>
              <a:t>Desarrollo del Chatbot</a:t>
            </a:r>
            <a:endParaRPr b="1">
              <a:solidFill>
                <a:schemeClr val="dk2"/>
              </a:solidFill>
              <a:latin typeface="Bree Serif"/>
              <a:ea typeface="Bree Serif"/>
              <a:cs typeface="Bree Serif"/>
              <a:sym typeface="Bree Serif"/>
            </a:endParaRPr>
          </a:p>
        </p:txBody>
      </p:sp>
      <p:sp>
        <p:nvSpPr>
          <p:cNvPr id="517" name="Google Shape;517;g1b5d15b8bff_0_28"/>
          <p:cNvSpPr txBox="1"/>
          <p:nvPr>
            <p:ph idx="4294967295" type="body"/>
          </p:nvPr>
        </p:nvSpPr>
        <p:spPr>
          <a:xfrm>
            <a:off x="1016575" y="1348223"/>
            <a:ext cx="9633900" cy="6759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200"/>
              </a:spcBef>
              <a:spcAft>
                <a:spcPts val="0"/>
              </a:spcAft>
              <a:buClr>
                <a:schemeClr val="dk2"/>
              </a:buClr>
              <a:buSzPts val="1800"/>
              <a:buChar char="●"/>
            </a:pPr>
            <a:r>
              <a:rPr b="1" lang="es-PE" sz="1800">
                <a:solidFill>
                  <a:schemeClr val="dk2"/>
                </a:solidFill>
                <a:latin typeface="Montserrat"/>
                <a:ea typeface="Montserrat"/>
                <a:cs typeface="Montserrat"/>
                <a:sym typeface="Montserrat"/>
              </a:rPr>
              <a:t>Almacenando las respuestas</a:t>
            </a:r>
            <a:endParaRPr sz="1200">
              <a:solidFill>
                <a:schemeClr val="dk2"/>
              </a:solidFill>
              <a:latin typeface="Montserrat"/>
              <a:ea typeface="Montserrat"/>
              <a:cs typeface="Montserrat"/>
              <a:sym typeface="Montserrat"/>
            </a:endParaRPr>
          </a:p>
        </p:txBody>
      </p:sp>
      <p:pic>
        <p:nvPicPr>
          <p:cNvPr id="518" name="Google Shape;518;g1b5d15b8bff_0_28"/>
          <p:cNvPicPr preferRelativeResize="0"/>
          <p:nvPr/>
        </p:nvPicPr>
        <p:blipFill>
          <a:blip r:embed="rId3">
            <a:alphaModFix/>
          </a:blip>
          <a:stretch>
            <a:fillRect/>
          </a:stretch>
        </p:blipFill>
        <p:spPr>
          <a:xfrm>
            <a:off x="1465525" y="1830298"/>
            <a:ext cx="9260949" cy="45290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1b5d15b8bff_0_35"/>
          <p:cNvSpPr txBox="1"/>
          <p:nvPr>
            <p:ph idx="4294967295" type="title"/>
          </p:nvPr>
        </p:nvSpPr>
        <p:spPr>
          <a:xfrm>
            <a:off x="1016573" y="236595"/>
            <a:ext cx="9633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b="1" lang="es-PE" sz="2800">
                <a:solidFill>
                  <a:srgbClr val="DF284A"/>
                </a:solidFill>
                <a:latin typeface="Montserrat SemiBold"/>
                <a:ea typeface="Montserrat SemiBold"/>
                <a:cs typeface="Montserrat SemiBold"/>
                <a:sym typeface="Montserrat SemiBold"/>
              </a:rPr>
              <a:t>Desarrollo del Chatbot</a:t>
            </a:r>
            <a:endParaRPr b="1">
              <a:solidFill>
                <a:schemeClr val="dk2"/>
              </a:solidFill>
              <a:latin typeface="Bree Serif"/>
              <a:ea typeface="Bree Serif"/>
              <a:cs typeface="Bree Serif"/>
              <a:sym typeface="Bree Serif"/>
            </a:endParaRPr>
          </a:p>
        </p:txBody>
      </p:sp>
      <p:sp>
        <p:nvSpPr>
          <p:cNvPr id="524" name="Google Shape;524;g1b5d15b8bff_0_35"/>
          <p:cNvSpPr txBox="1"/>
          <p:nvPr>
            <p:ph idx="4294967295" type="body"/>
          </p:nvPr>
        </p:nvSpPr>
        <p:spPr>
          <a:xfrm>
            <a:off x="1016575" y="1348223"/>
            <a:ext cx="9633900" cy="6759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200"/>
              </a:spcBef>
              <a:spcAft>
                <a:spcPts val="0"/>
              </a:spcAft>
              <a:buClr>
                <a:schemeClr val="dk2"/>
              </a:buClr>
              <a:buSzPts val="1800"/>
              <a:buChar char="●"/>
            </a:pPr>
            <a:r>
              <a:rPr b="1" lang="es-PE" sz="1800">
                <a:solidFill>
                  <a:schemeClr val="dk2"/>
                </a:solidFill>
                <a:latin typeface="Montserrat"/>
                <a:ea typeface="Montserrat"/>
                <a:cs typeface="Montserrat"/>
                <a:sym typeface="Montserrat"/>
              </a:rPr>
              <a:t>Almacenando las respuestas</a:t>
            </a:r>
            <a:endParaRPr sz="1200">
              <a:solidFill>
                <a:schemeClr val="dk2"/>
              </a:solidFill>
              <a:latin typeface="Montserrat"/>
              <a:ea typeface="Montserrat"/>
              <a:cs typeface="Montserrat"/>
              <a:sym typeface="Montserrat"/>
            </a:endParaRPr>
          </a:p>
        </p:txBody>
      </p:sp>
      <p:pic>
        <p:nvPicPr>
          <p:cNvPr id="525" name="Google Shape;525;g1b5d15b8bff_0_35"/>
          <p:cNvPicPr preferRelativeResize="0"/>
          <p:nvPr/>
        </p:nvPicPr>
        <p:blipFill>
          <a:blip r:embed="rId3">
            <a:alphaModFix/>
          </a:blip>
          <a:stretch>
            <a:fillRect/>
          </a:stretch>
        </p:blipFill>
        <p:spPr>
          <a:xfrm>
            <a:off x="1400863" y="1830298"/>
            <a:ext cx="9390287" cy="45290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1b5d15b8bff_0_42"/>
          <p:cNvSpPr txBox="1"/>
          <p:nvPr>
            <p:ph idx="4294967295" type="title"/>
          </p:nvPr>
        </p:nvSpPr>
        <p:spPr>
          <a:xfrm>
            <a:off x="1016573" y="236595"/>
            <a:ext cx="9633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b="1" lang="es-PE" sz="2800">
                <a:solidFill>
                  <a:srgbClr val="DF284A"/>
                </a:solidFill>
                <a:latin typeface="Montserrat SemiBold"/>
                <a:ea typeface="Montserrat SemiBold"/>
                <a:cs typeface="Montserrat SemiBold"/>
                <a:sym typeface="Montserrat SemiBold"/>
              </a:rPr>
              <a:t>Desarrollo del Chatbot</a:t>
            </a:r>
            <a:endParaRPr b="1">
              <a:solidFill>
                <a:schemeClr val="dk2"/>
              </a:solidFill>
              <a:latin typeface="Bree Serif"/>
              <a:ea typeface="Bree Serif"/>
              <a:cs typeface="Bree Serif"/>
              <a:sym typeface="Bree Serif"/>
            </a:endParaRPr>
          </a:p>
        </p:txBody>
      </p:sp>
      <p:sp>
        <p:nvSpPr>
          <p:cNvPr id="531" name="Google Shape;531;g1b5d15b8bff_0_42"/>
          <p:cNvSpPr txBox="1"/>
          <p:nvPr>
            <p:ph idx="4294967295" type="body"/>
          </p:nvPr>
        </p:nvSpPr>
        <p:spPr>
          <a:xfrm>
            <a:off x="1016575" y="1348223"/>
            <a:ext cx="9633900" cy="6759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200"/>
              </a:spcBef>
              <a:spcAft>
                <a:spcPts val="0"/>
              </a:spcAft>
              <a:buClr>
                <a:schemeClr val="dk2"/>
              </a:buClr>
              <a:buSzPts val="1800"/>
              <a:buChar char="●"/>
            </a:pPr>
            <a:r>
              <a:rPr b="1" lang="es-PE" sz="1800">
                <a:solidFill>
                  <a:schemeClr val="dk2"/>
                </a:solidFill>
                <a:latin typeface="Montserrat"/>
                <a:ea typeface="Montserrat"/>
                <a:cs typeface="Montserrat"/>
                <a:sym typeface="Montserrat"/>
              </a:rPr>
              <a:t>Almacenando las respuestas</a:t>
            </a:r>
            <a:endParaRPr sz="1200">
              <a:solidFill>
                <a:schemeClr val="dk2"/>
              </a:solidFill>
              <a:latin typeface="Montserrat"/>
              <a:ea typeface="Montserrat"/>
              <a:cs typeface="Montserrat"/>
              <a:sym typeface="Montserrat"/>
            </a:endParaRPr>
          </a:p>
        </p:txBody>
      </p:sp>
      <p:pic>
        <p:nvPicPr>
          <p:cNvPr id="532" name="Google Shape;532;g1b5d15b8bff_0_42"/>
          <p:cNvPicPr preferRelativeResize="0"/>
          <p:nvPr/>
        </p:nvPicPr>
        <p:blipFill>
          <a:blip r:embed="rId3">
            <a:alphaModFix/>
          </a:blip>
          <a:stretch>
            <a:fillRect/>
          </a:stretch>
        </p:blipFill>
        <p:spPr>
          <a:xfrm>
            <a:off x="1367675" y="1963473"/>
            <a:ext cx="9456651" cy="45290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1b5d15b8bff_0_53"/>
          <p:cNvSpPr txBox="1"/>
          <p:nvPr>
            <p:ph idx="4294967295" type="title"/>
          </p:nvPr>
        </p:nvSpPr>
        <p:spPr>
          <a:xfrm>
            <a:off x="1279044" y="407074"/>
            <a:ext cx="9633900" cy="970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DF284A"/>
              </a:buClr>
              <a:buSzPts val="4000"/>
              <a:buFont typeface="Poppins"/>
              <a:buNone/>
            </a:pPr>
            <a:r>
              <a:rPr lang="es-PE">
                <a:solidFill>
                  <a:schemeClr val="dk2"/>
                </a:solidFill>
              </a:rPr>
              <a:t>Conclusiones</a:t>
            </a:r>
            <a:endParaRPr>
              <a:solidFill>
                <a:schemeClr val="dk2"/>
              </a:solidFill>
            </a:endParaRPr>
          </a:p>
        </p:txBody>
      </p:sp>
      <p:sp>
        <p:nvSpPr>
          <p:cNvPr id="538" name="Google Shape;538;g1b5d15b8bff_0_53"/>
          <p:cNvSpPr txBox="1"/>
          <p:nvPr/>
        </p:nvSpPr>
        <p:spPr>
          <a:xfrm>
            <a:off x="1105275" y="1934475"/>
            <a:ext cx="10019400" cy="33390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C2B2A7"/>
              </a:buClr>
              <a:buSzPts val="2000"/>
              <a:buFont typeface="Arial"/>
              <a:buNone/>
            </a:pPr>
            <a:r>
              <a:rPr lang="es-PE" sz="2200">
                <a:solidFill>
                  <a:schemeClr val="dk2"/>
                </a:solidFill>
                <a:latin typeface="Montserrat"/>
                <a:ea typeface="Montserrat"/>
                <a:cs typeface="Montserrat"/>
                <a:sym typeface="Montserrat"/>
              </a:rPr>
              <a:t>Chatbot</a:t>
            </a:r>
            <a:endParaRPr b="0" i="0" sz="2200" u="none" cap="none" strike="noStrike">
              <a:solidFill>
                <a:schemeClr val="dk2"/>
              </a:solidFill>
              <a:latin typeface="Montserrat"/>
              <a:ea typeface="Montserrat"/>
              <a:cs typeface="Montserrat"/>
              <a:sym typeface="Montserrat"/>
            </a:endParaRPr>
          </a:p>
          <a:p>
            <a:pPr indent="-368300" lvl="0" marL="457200" marR="0" rtl="0" algn="l">
              <a:lnSpc>
                <a:spcPct val="150000"/>
              </a:lnSpc>
              <a:spcBef>
                <a:spcPts val="1200"/>
              </a:spcBef>
              <a:spcAft>
                <a:spcPts val="0"/>
              </a:spcAft>
              <a:buClr>
                <a:schemeClr val="dk2"/>
              </a:buClr>
              <a:buSzPts val="2200"/>
              <a:buFont typeface="Montserrat"/>
              <a:buChar char="•"/>
            </a:pPr>
            <a:r>
              <a:rPr lang="es-PE" sz="2200">
                <a:solidFill>
                  <a:schemeClr val="dk2"/>
                </a:solidFill>
                <a:latin typeface="Montserrat"/>
                <a:ea typeface="Montserrat"/>
                <a:cs typeface="Montserrat"/>
                <a:sym typeface="Montserrat"/>
              </a:rPr>
              <a:t>Mejora la gestión de los usuarios.</a:t>
            </a:r>
            <a:endParaRPr b="0" i="0" sz="2200" u="none" cap="none" strike="noStrike">
              <a:solidFill>
                <a:schemeClr val="dk2"/>
              </a:solidFill>
              <a:latin typeface="Montserrat"/>
              <a:ea typeface="Montserrat"/>
              <a:cs typeface="Montserrat"/>
              <a:sym typeface="Montserrat"/>
            </a:endParaRPr>
          </a:p>
          <a:p>
            <a:pPr indent="-368300" lvl="0" marL="457200" marR="0" rtl="0" algn="l">
              <a:lnSpc>
                <a:spcPct val="150000"/>
              </a:lnSpc>
              <a:spcBef>
                <a:spcPts val="0"/>
              </a:spcBef>
              <a:spcAft>
                <a:spcPts val="0"/>
              </a:spcAft>
              <a:buClr>
                <a:schemeClr val="dk2"/>
              </a:buClr>
              <a:buSzPts val="2200"/>
              <a:buFont typeface="Montserrat"/>
              <a:buChar char="•"/>
            </a:pPr>
            <a:r>
              <a:rPr lang="es-PE" sz="2200">
                <a:solidFill>
                  <a:schemeClr val="dk2"/>
                </a:solidFill>
                <a:latin typeface="Montserrat"/>
                <a:ea typeface="Montserrat"/>
                <a:cs typeface="Montserrat"/>
                <a:sym typeface="Montserrat"/>
              </a:rPr>
              <a:t>Registra mejor las peticiones</a:t>
            </a:r>
            <a:endParaRPr b="0" i="0" sz="2200" u="none" cap="none" strike="noStrike">
              <a:solidFill>
                <a:schemeClr val="dk2"/>
              </a:solidFill>
              <a:latin typeface="Montserrat"/>
              <a:ea typeface="Montserrat"/>
              <a:cs typeface="Montserrat"/>
              <a:sym typeface="Montserrat"/>
            </a:endParaRPr>
          </a:p>
          <a:p>
            <a:pPr indent="-368300" lvl="0" marL="457200" marR="0" rtl="0" algn="l">
              <a:lnSpc>
                <a:spcPct val="150000"/>
              </a:lnSpc>
              <a:spcBef>
                <a:spcPts val="0"/>
              </a:spcBef>
              <a:spcAft>
                <a:spcPts val="0"/>
              </a:spcAft>
              <a:buClr>
                <a:schemeClr val="dk2"/>
              </a:buClr>
              <a:buSzPts val="2200"/>
              <a:buFont typeface="Montserrat"/>
              <a:buChar char="•"/>
            </a:pPr>
            <a:r>
              <a:rPr lang="es-PE" sz="2200">
                <a:solidFill>
                  <a:schemeClr val="dk2"/>
                </a:solidFill>
                <a:latin typeface="Montserrat"/>
                <a:ea typeface="Montserrat"/>
                <a:cs typeface="Montserrat"/>
                <a:sym typeface="Montserrat"/>
              </a:rPr>
              <a:t>Resuelve dudas las 24 horas</a:t>
            </a:r>
            <a:endParaRPr b="0" i="0" sz="2200" u="none" cap="none" strike="noStrike">
              <a:solidFill>
                <a:schemeClr val="dk2"/>
              </a:solidFill>
              <a:latin typeface="Montserrat"/>
              <a:ea typeface="Montserrat"/>
              <a:cs typeface="Montserrat"/>
              <a:sym typeface="Montserrat"/>
            </a:endParaRPr>
          </a:p>
          <a:p>
            <a:pPr indent="0" lvl="0" marL="457200" marR="0" rtl="0" algn="l">
              <a:lnSpc>
                <a:spcPct val="150000"/>
              </a:lnSpc>
              <a:spcBef>
                <a:spcPts val="1200"/>
              </a:spcBef>
              <a:spcAft>
                <a:spcPts val="0"/>
              </a:spcAft>
              <a:buClr>
                <a:srgbClr val="000000"/>
              </a:buClr>
              <a:buSzPts val="1400"/>
              <a:buFont typeface="Arial"/>
              <a:buNone/>
            </a:pPr>
            <a:r>
              <a:t/>
            </a:r>
            <a:endParaRPr b="0" i="0" sz="1400" u="none" cap="none" strike="noStrike">
              <a:solidFill>
                <a:schemeClr val="dk2"/>
              </a:solidFill>
              <a:latin typeface="Montserrat"/>
              <a:ea typeface="Montserrat"/>
              <a:cs typeface="Montserrat"/>
              <a:sym typeface="Montserrat"/>
            </a:endParaRPr>
          </a:p>
          <a:p>
            <a:pPr indent="0" lvl="0" marL="457200" marR="0" rtl="0" algn="l">
              <a:lnSpc>
                <a:spcPct val="150000"/>
              </a:lnSpc>
              <a:spcBef>
                <a:spcPts val="1200"/>
              </a:spcBef>
              <a:spcAft>
                <a:spcPts val="0"/>
              </a:spcAft>
              <a:buClr>
                <a:srgbClr val="000000"/>
              </a:buClr>
              <a:buSzPts val="1400"/>
              <a:buFont typeface="Arial"/>
              <a:buNone/>
            </a:pPr>
            <a:r>
              <a:t/>
            </a:r>
            <a:endParaRPr b="0" i="0" sz="1400" u="none" cap="none" strike="noStrike">
              <a:solidFill>
                <a:schemeClr val="dk2"/>
              </a:solidFill>
              <a:latin typeface="Montserrat"/>
              <a:ea typeface="Montserrat"/>
              <a:cs typeface="Montserrat"/>
              <a:sym typeface="Montserrat"/>
            </a:endParaRPr>
          </a:p>
          <a:p>
            <a:pPr indent="0" lvl="0" marL="457200" marR="0" rtl="0" algn="l">
              <a:lnSpc>
                <a:spcPct val="150000"/>
              </a:lnSpc>
              <a:spcBef>
                <a:spcPts val="1200"/>
              </a:spcBef>
              <a:spcAft>
                <a:spcPts val="0"/>
              </a:spcAft>
              <a:buClr>
                <a:srgbClr val="000000"/>
              </a:buClr>
              <a:buSzPts val="1400"/>
              <a:buFont typeface="Arial"/>
              <a:buNone/>
            </a:pPr>
            <a:r>
              <a:t/>
            </a:r>
            <a:endParaRPr b="0" i="0" sz="1400" u="none" cap="none" strike="noStrike">
              <a:solidFill>
                <a:schemeClr val="dk2"/>
              </a:solidFill>
              <a:latin typeface="Montserrat"/>
              <a:ea typeface="Montserrat"/>
              <a:cs typeface="Montserrat"/>
              <a:sym typeface="Montserrat"/>
            </a:endParaRPr>
          </a:p>
          <a:p>
            <a:pPr indent="0" lvl="1" marL="228600" marR="0" rtl="0" algn="l">
              <a:lnSpc>
                <a:spcPct val="150000"/>
              </a:lnSpc>
              <a:spcBef>
                <a:spcPts val="500"/>
              </a:spcBef>
              <a:spcAft>
                <a:spcPts val="0"/>
              </a:spcAft>
              <a:buClr>
                <a:srgbClr val="C2B2A7"/>
              </a:buClr>
              <a:buSzPts val="1800"/>
              <a:buFont typeface="Poppins"/>
              <a:buNone/>
            </a:pPr>
            <a:r>
              <a:t/>
            </a:r>
            <a:endParaRPr b="0" i="0" sz="1800" u="none" cap="none" strike="noStrike">
              <a:solidFill>
                <a:schemeClr val="dk2"/>
              </a:solidFill>
              <a:latin typeface="Montserrat"/>
              <a:ea typeface="Montserrat"/>
              <a:cs typeface="Montserrat"/>
              <a:sym typeface="Montserrat"/>
            </a:endParaRPr>
          </a:p>
          <a:p>
            <a:pPr indent="0" lvl="1" marL="228600" marR="0" rtl="0" algn="l">
              <a:lnSpc>
                <a:spcPct val="150000"/>
              </a:lnSpc>
              <a:spcBef>
                <a:spcPts val="500"/>
              </a:spcBef>
              <a:spcAft>
                <a:spcPts val="0"/>
              </a:spcAft>
              <a:buClr>
                <a:srgbClr val="C2B2A7"/>
              </a:buClr>
              <a:buSzPts val="1800"/>
              <a:buFont typeface="Poppins"/>
              <a:buNone/>
            </a:pPr>
            <a:r>
              <a:t/>
            </a:r>
            <a:endParaRPr b="0" i="0" sz="18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1b5d15b8bff_0_60"/>
          <p:cNvSpPr txBox="1"/>
          <p:nvPr>
            <p:ph idx="4294967295" type="title"/>
          </p:nvPr>
        </p:nvSpPr>
        <p:spPr>
          <a:xfrm>
            <a:off x="1279044" y="407074"/>
            <a:ext cx="9633900" cy="9702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DF284A"/>
              </a:buClr>
              <a:buSzPts val="4000"/>
              <a:buFont typeface="Poppins"/>
              <a:buNone/>
            </a:pPr>
            <a:r>
              <a:rPr lang="es-PE">
                <a:solidFill>
                  <a:schemeClr val="dk2"/>
                </a:solidFill>
              </a:rPr>
              <a:t>Bibliografía</a:t>
            </a:r>
            <a:endParaRPr>
              <a:solidFill>
                <a:schemeClr val="dk2"/>
              </a:solidFill>
            </a:endParaRPr>
          </a:p>
        </p:txBody>
      </p:sp>
      <p:sp>
        <p:nvSpPr>
          <p:cNvPr id="544" name="Google Shape;544;g1b5d15b8bff_0_60"/>
          <p:cNvSpPr txBox="1"/>
          <p:nvPr/>
        </p:nvSpPr>
        <p:spPr>
          <a:xfrm>
            <a:off x="412800" y="1934475"/>
            <a:ext cx="10711800" cy="3232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C2B2A7"/>
              </a:buClr>
              <a:buSzPts val="2000"/>
              <a:buFont typeface="Arial"/>
              <a:buNone/>
            </a:pPr>
            <a:r>
              <a:rPr lang="es-PE" sz="2000">
                <a:solidFill>
                  <a:schemeClr val="dk2"/>
                </a:solidFill>
                <a:latin typeface="Montserrat"/>
                <a:ea typeface="Montserrat"/>
                <a:cs typeface="Montserrat"/>
                <a:sym typeface="Montserrat"/>
              </a:rPr>
              <a:t>Enlaces</a:t>
            </a:r>
            <a:endParaRPr b="0" i="0" sz="1400" u="none" cap="none" strike="noStrike">
              <a:solidFill>
                <a:schemeClr val="dk2"/>
              </a:solidFill>
              <a:latin typeface="Montserrat"/>
              <a:ea typeface="Montserrat"/>
              <a:cs typeface="Montserrat"/>
              <a:sym typeface="Montserrat"/>
            </a:endParaRPr>
          </a:p>
          <a:p>
            <a:pPr indent="-298450" lvl="0" marL="457200" marR="0" rtl="0" algn="l">
              <a:lnSpc>
                <a:spcPct val="150000"/>
              </a:lnSpc>
              <a:spcBef>
                <a:spcPts val="0"/>
              </a:spcBef>
              <a:spcAft>
                <a:spcPts val="0"/>
              </a:spcAft>
              <a:buClr>
                <a:schemeClr val="dk2"/>
              </a:buClr>
              <a:buSzPts val="1100"/>
              <a:buFont typeface="Montserrat"/>
              <a:buChar char="•"/>
            </a:pPr>
            <a:r>
              <a:rPr lang="es-PE">
                <a:solidFill>
                  <a:schemeClr val="dk2"/>
                </a:solidFill>
                <a:latin typeface="Montserrat"/>
                <a:ea typeface="Montserrat"/>
                <a:cs typeface="Montserrat"/>
                <a:sym typeface="Montserrat"/>
              </a:rPr>
              <a:t>https://colah.github.io/posts/2015-08-Understanding-LSTMs/</a:t>
            </a:r>
            <a:endParaRPr>
              <a:solidFill>
                <a:schemeClr val="dk2"/>
              </a:solidFill>
              <a:latin typeface="Montserrat"/>
              <a:ea typeface="Montserrat"/>
              <a:cs typeface="Montserrat"/>
              <a:sym typeface="Montserrat"/>
            </a:endParaRPr>
          </a:p>
          <a:p>
            <a:pPr indent="-298450" lvl="0" marL="457200" marR="0" rtl="0" algn="l">
              <a:lnSpc>
                <a:spcPct val="150000"/>
              </a:lnSpc>
              <a:spcBef>
                <a:spcPts val="0"/>
              </a:spcBef>
              <a:spcAft>
                <a:spcPts val="0"/>
              </a:spcAft>
              <a:buClr>
                <a:schemeClr val="dk2"/>
              </a:buClr>
              <a:buSzPts val="1100"/>
              <a:buFont typeface="Montserrat"/>
              <a:buChar char="•"/>
            </a:pPr>
            <a:r>
              <a:rPr lang="es-PE">
                <a:solidFill>
                  <a:schemeClr val="dk2"/>
                </a:solidFill>
                <a:latin typeface="Montserrat"/>
                <a:ea typeface="Montserrat"/>
                <a:cs typeface="Montserrat"/>
                <a:sym typeface="Montserrat"/>
              </a:rPr>
              <a:t>https://medium.com/predict/creating-a-chatbot-from-scratch-using-keras-and-tensorflow-59e8fc76be79</a:t>
            </a:r>
            <a:endParaRPr>
              <a:solidFill>
                <a:schemeClr val="dk2"/>
              </a:solidFill>
              <a:latin typeface="Montserrat"/>
              <a:ea typeface="Montserrat"/>
              <a:cs typeface="Montserrat"/>
              <a:sym typeface="Montserrat"/>
            </a:endParaRPr>
          </a:p>
          <a:p>
            <a:pPr indent="-298450" lvl="0" marL="457200" marR="0" rtl="0" algn="l">
              <a:lnSpc>
                <a:spcPct val="150000"/>
              </a:lnSpc>
              <a:spcBef>
                <a:spcPts val="0"/>
              </a:spcBef>
              <a:spcAft>
                <a:spcPts val="0"/>
              </a:spcAft>
              <a:buClr>
                <a:schemeClr val="dk2"/>
              </a:buClr>
              <a:buSzPts val="1100"/>
              <a:buFont typeface="Montserrat"/>
              <a:buChar char="•"/>
            </a:pPr>
            <a:r>
              <a:rPr lang="es-PE">
                <a:solidFill>
                  <a:schemeClr val="dk2"/>
                </a:solidFill>
                <a:latin typeface="Montserrat"/>
                <a:ea typeface="Montserrat"/>
                <a:cs typeface="Montserrat"/>
                <a:sym typeface="Montserrat"/>
              </a:rPr>
              <a:t>https://machinelearningmastery.com/gentle-introduction-long-short-term-memory-networks-experts/</a:t>
            </a:r>
            <a:endParaRPr>
              <a:solidFill>
                <a:schemeClr val="dk2"/>
              </a:solidFill>
              <a:latin typeface="Montserrat"/>
              <a:ea typeface="Montserrat"/>
              <a:cs typeface="Montserrat"/>
              <a:sym typeface="Montserrat"/>
            </a:endParaRPr>
          </a:p>
          <a:p>
            <a:pPr indent="-298450" lvl="0" marL="457200" marR="0" rtl="0" algn="l">
              <a:lnSpc>
                <a:spcPct val="150000"/>
              </a:lnSpc>
              <a:spcBef>
                <a:spcPts val="0"/>
              </a:spcBef>
              <a:spcAft>
                <a:spcPts val="0"/>
              </a:spcAft>
              <a:buClr>
                <a:schemeClr val="dk2"/>
              </a:buClr>
              <a:buSzPts val="1100"/>
              <a:buFont typeface="Montserrat"/>
              <a:buChar char="•"/>
            </a:pPr>
            <a:r>
              <a:rPr lang="es-PE">
                <a:solidFill>
                  <a:schemeClr val="dk2"/>
                </a:solidFill>
                <a:latin typeface="Montserrat"/>
                <a:ea typeface="Montserrat"/>
                <a:cs typeface="Montserrat"/>
                <a:sym typeface="Montserrat"/>
              </a:rPr>
              <a:t>https://towardsdatascience.com/illustrated-guide-to-lstms-and-gru-s-a-step-by-step-explanation-44e9eb85bf21</a:t>
            </a:r>
            <a:endParaRPr>
              <a:solidFill>
                <a:schemeClr val="dk2"/>
              </a:solidFill>
              <a:latin typeface="Montserrat"/>
              <a:ea typeface="Montserrat"/>
              <a:cs typeface="Montserrat"/>
              <a:sym typeface="Montserrat"/>
            </a:endParaRPr>
          </a:p>
          <a:p>
            <a:pPr indent="-298450" lvl="0" marL="457200" marR="0" rtl="0" algn="l">
              <a:lnSpc>
                <a:spcPct val="150000"/>
              </a:lnSpc>
              <a:spcBef>
                <a:spcPts val="0"/>
              </a:spcBef>
              <a:spcAft>
                <a:spcPts val="0"/>
              </a:spcAft>
              <a:buClr>
                <a:schemeClr val="dk2"/>
              </a:buClr>
              <a:buSzPts val="1100"/>
              <a:buFont typeface="Montserrat"/>
              <a:buChar char="•"/>
            </a:pPr>
            <a:r>
              <a:rPr lang="es-PE">
                <a:solidFill>
                  <a:schemeClr val="dk2"/>
                </a:solidFill>
                <a:latin typeface="Montserrat"/>
                <a:ea typeface="Montserrat"/>
                <a:cs typeface="Montserrat"/>
                <a:sym typeface="Montserrat"/>
              </a:rPr>
              <a:t>https://www.analyticsvidhya.com/blog/2017/12/fundamentals-of-deep-learning-introduction-to-lstm/</a:t>
            </a:r>
            <a:endParaRPr>
              <a:solidFill>
                <a:schemeClr val="dk2"/>
              </a:solidFill>
              <a:latin typeface="Montserrat"/>
              <a:ea typeface="Montserrat"/>
              <a:cs typeface="Montserrat"/>
              <a:sym typeface="Montserrat"/>
            </a:endParaRPr>
          </a:p>
          <a:p>
            <a:pPr indent="0" lvl="0" marL="457200" marR="0" rtl="0" algn="l">
              <a:lnSpc>
                <a:spcPct val="150000"/>
              </a:lnSpc>
              <a:spcBef>
                <a:spcPts val="0"/>
              </a:spcBef>
              <a:spcAft>
                <a:spcPts val="0"/>
              </a:spcAft>
              <a:buNone/>
            </a:pPr>
            <a:r>
              <a:t/>
            </a:r>
            <a:endParaRPr>
              <a:solidFill>
                <a:schemeClr val="dk2"/>
              </a:solidFill>
              <a:latin typeface="Montserrat"/>
              <a:ea typeface="Montserrat"/>
              <a:cs typeface="Montserrat"/>
              <a:sym typeface="Montserrat"/>
            </a:endParaRPr>
          </a:p>
          <a:p>
            <a:pPr indent="0" lvl="0" marL="457200" marR="0" rtl="0" algn="l">
              <a:lnSpc>
                <a:spcPct val="150000"/>
              </a:lnSpc>
              <a:spcBef>
                <a:spcPts val="1200"/>
              </a:spcBef>
              <a:spcAft>
                <a:spcPts val="0"/>
              </a:spcAft>
              <a:buClr>
                <a:srgbClr val="000000"/>
              </a:buClr>
              <a:buSzPts val="1400"/>
              <a:buFont typeface="Arial"/>
              <a:buNone/>
            </a:pPr>
            <a:r>
              <a:t/>
            </a:r>
            <a:endParaRPr b="0" i="0" sz="1400" u="none" cap="none" strike="noStrike">
              <a:solidFill>
                <a:schemeClr val="dk2"/>
              </a:solidFill>
              <a:latin typeface="Montserrat"/>
              <a:ea typeface="Montserrat"/>
              <a:cs typeface="Montserrat"/>
              <a:sym typeface="Montserrat"/>
            </a:endParaRPr>
          </a:p>
          <a:p>
            <a:pPr indent="0" lvl="0" marL="457200" marR="0" rtl="0" algn="l">
              <a:lnSpc>
                <a:spcPct val="150000"/>
              </a:lnSpc>
              <a:spcBef>
                <a:spcPts val="1200"/>
              </a:spcBef>
              <a:spcAft>
                <a:spcPts val="0"/>
              </a:spcAft>
              <a:buClr>
                <a:srgbClr val="000000"/>
              </a:buClr>
              <a:buSzPts val="1400"/>
              <a:buFont typeface="Arial"/>
              <a:buNone/>
            </a:pPr>
            <a:r>
              <a:t/>
            </a:r>
            <a:endParaRPr b="0" i="0" sz="1400" u="none" cap="none" strike="noStrike">
              <a:solidFill>
                <a:schemeClr val="dk2"/>
              </a:solidFill>
              <a:latin typeface="Montserrat"/>
              <a:ea typeface="Montserrat"/>
              <a:cs typeface="Montserrat"/>
              <a:sym typeface="Montserrat"/>
            </a:endParaRPr>
          </a:p>
          <a:p>
            <a:pPr indent="0" lvl="0" marL="457200" marR="0" rtl="0" algn="l">
              <a:lnSpc>
                <a:spcPct val="150000"/>
              </a:lnSpc>
              <a:spcBef>
                <a:spcPts val="1200"/>
              </a:spcBef>
              <a:spcAft>
                <a:spcPts val="0"/>
              </a:spcAft>
              <a:buClr>
                <a:srgbClr val="000000"/>
              </a:buClr>
              <a:buSzPts val="1400"/>
              <a:buFont typeface="Arial"/>
              <a:buNone/>
            </a:pPr>
            <a:r>
              <a:t/>
            </a:r>
            <a:endParaRPr b="0" i="0" sz="1400" u="none" cap="none" strike="noStrike">
              <a:solidFill>
                <a:schemeClr val="dk2"/>
              </a:solidFill>
              <a:latin typeface="Montserrat"/>
              <a:ea typeface="Montserrat"/>
              <a:cs typeface="Montserrat"/>
              <a:sym typeface="Montserrat"/>
            </a:endParaRPr>
          </a:p>
          <a:p>
            <a:pPr indent="0" lvl="1" marL="228600" marR="0" rtl="0" algn="l">
              <a:lnSpc>
                <a:spcPct val="150000"/>
              </a:lnSpc>
              <a:spcBef>
                <a:spcPts val="500"/>
              </a:spcBef>
              <a:spcAft>
                <a:spcPts val="0"/>
              </a:spcAft>
              <a:buClr>
                <a:srgbClr val="C2B2A7"/>
              </a:buClr>
              <a:buSzPts val="1800"/>
              <a:buFont typeface="Poppins"/>
              <a:buNone/>
            </a:pPr>
            <a:r>
              <a:t/>
            </a:r>
            <a:endParaRPr b="0" i="0" sz="1800" u="none" cap="none" strike="noStrike">
              <a:solidFill>
                <a:schemeClr val="dk2"/>
              </a:solidFill>
              <a:latin typeface="Montserrat"/>
              <a:ea typeface="Montserrat"/>
              <a:cs typeface="Montserrat"/>
              <a:sym typeface="Montserrat"/>
            </a:endParaRPr>
          </a:p>
          <a:p>
            <a:pPr indent="0" lvl="1" marL="228600" marR="0" rtl="0" algn="l">
              <a:lnSpc>
                <a:spcPct val="150000"/>
              </a:lnSpc>
              <a:spcBef>
                <a:spcPts val="500"/>
              </a:spcBef>
              <a:spcAft>
                <a:spcPts val="0"/>
              </a:spcAft>
              <a:buClr>
                <a:srgbClr val="C2B2A7"/>
              </a:buClr>
              <a:buSzPts val="1800"/>
              <a:buFont typeface="Poppins"/>
              <a:buNone/>
            </a:pPr>
            <a:r>
              <a:t/>
            </a:r>
            <a:endParaRPr b="0" i="0" sz="18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1b4873d8cb0_1_178"/>
          <p:cNvSpPr/>
          <p:nvPr/>
        </p:nvSpPr>
        <p:spPr>
          <a:xfrm>
            <a:off x="624956" y="1438720"/>
            <a:ext cx="4104600" cy="4104600"/>
          </a:xfrm>
          <a:prstGeom prst="ellipse">
            <a:avLst/>
          </a:prstGeom>
          <a:solidFill>
            <a:srgbClr val="FFB3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6" name="Google Shape;306;g1b4873d8cb0_1_178"/>
          <p:cNvSpPr txBox="1"/>
          <p:nvPr/>
        </p:nvSpPr>
        <p:spPr>
          <a:xfrm>
            <a:off x="5619500" y="2348700"/>
            <a:ext cx="6684900" cy="523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PE" sz="2800">
                <a:solidFill>
                  <a:srgbClr val="041B58"/>
                </a:solidFill>
                <a:latin typeface="Montserrat SemiBold"/>
                <a:ea typeface="Montserrat SemiBold"/>
                <a:cs typeface="Montserrat SemiBold"/>
                <a:sym typeface="Montserrat SemiBold"/>
              </a:rPr>
              <a:t>Renzo Alexander Orduña Trejo	</a:t>
            </a:r>
            <a:endParaRPr sz="2400"/>
          </a:p>
        </p:txBody>
      </p:sp>
      <p:sp>
        <p:nvSpPr>
          <p:cNvPr id="307" name="Google Shape;307;g1b4873d8cb0_1_178"/>
          <p:cNvSpPr txBox="1"/>
          <p:nvPr/>
        </p:nvSpPr>
        <p:spPr>
          <a:xfrm>
            <a:off x="7822395" y="3209180"/>
            <a:ext cx="28083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PE" sz="1800">
                <a:solidFill>
                  <a:srgbClr val="041B58"/>
                </a:solidFill>
                <a:latin typeface="Montserrat SemiBold"/>
                <a:ea typeface="Montserrat SemiBold"/>
                <a:cs typeface="Montserrat SemiBold"/>
                <a:sym typeface="Montserrat SemiBold"/>
              </a:rPr>
              <a:t>+51 967 380 245</a:t>
            </a:r>
            <a:endParaRPr/>
          </a:p>
        </p:txBody>
      </p:sp>
      <p:sp>
        <p:nvSpPr>
          <p:cNvPr id="308" name="Google Shape;308;g1b4873d8cb0_1_178"/>
          <p:cNvSpPr txBox="1"/>
          <p:nvPr/>
        </p:nvSpPr>
        <p:spPr>
          <a:xfrm>
            <a:off x="7822401" y="3789025"/>
            <a:ext cx="39495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PE" sz="1800">
                <a:solidFill>
                  <a:srgbClr val="041B58"/>
                </a:solidFill>
                <a:latin typeface="Montserrat SemiBold"/>
                <a:ea typeface="Montserrat SemiBold"/>
                <a:cs typeface="Montserrat SemiBold"/>
                <a:sym typeface="Montserrat SemiBold"/>
              </a:rPr>
              <a:t>renzo.orduna</a:t>
            </a:r>
            <a:r>
              <a:rPr lang="es-PE" sz="1800">
                <a:solidFill>
                  <a:srgbClr val="041B58"/>
                </a:solidFill>
                <a:latin typeface="Montserrat SemiBold"/>
                <a:ea typeface="Montserrat SemiBold"/>
                <a:cs typeface="Montserrat SemiBold"/>
                <a:sym typeface="Montserrat SemiBold"/>
              </a:rPr>
              <a:t>@unmsm.edu.pe</a:t>
            </a:r>
            <a:endParaRPr/>
          </a:p>
        </p:txBody>
      </p:sp>
      <p:sp>
        <p:nvSpPr>
          <p:cNvPr id="309" name="Google Shape;309;g1b4873d8cb0_1_178"/>
          <p:cNvSpPr txBox="1"/>
          <p:nvPr/>
        </p:nvSpPr>
        <p:spPr>
          <a:xfrm>
            <a:off x="7822395" y="4416388"/>
            <a:ext cx="42666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PE" sz="1800">
                <a:solidFill>
                  <a:srgbClr val="041B58"/>
                </a:solidFill>
                <a:latin typeface="Montserrat SemiBold"/>
                <a:ea typeface="Montserrat SemiBold"/>
                <a:cs typeface="Montserrat SemiBold"/>
                <a:sym typeface="Montserrat SemiBold"/>
              </a:rPr>
              <a:t>https://renzoorduna.github.io/</a:t>
            </a:r>
            <a:endParaRPr sz="1800">
              <a:solidFill>
                <a:srgbClr val="041B58"/>
              </a:solidFill>
              <a:latin typeface="Montserrat SemiBold"/>
              <a:ea typeface="Montserrat SemiBold"/>
              <a:cs typeface="Montserrat SemiBold"/>
              <a:sym typeface="Montserrat SemiBold"/>
            </a:endParaRPr>
          </a:p>
        </p:txBody>
      </p:sp>
      <p:pic>
        <p:nvPicPr>
          <p:cNvPr id="310" name="Google Shape;310;g1b4873d8cb0_1_178"/>
          <p:cNvPicPr preferRelativeResize="0"/>
          <p:nvPr/>
        </p:nvPicPr>
        <p:blipFill>
          <a:blip r:embed="rId3">
            <a:alphaModFix/>
          </a:blip>
          <a:stretch>
            <a:fillRect/>
          </a:stretch>
        </p:blipFill>
        <p:spPr>
          <a:xfrm>
            <a:off x="6499450" y="2992052"/>
            <a:ext cx="646500" cy="646500"/>
          </a:xfrm>
          <a:prstGeom prst="rect">
            <a:avLst/>
          </a:prstGeom>
          <a:noFill/>
          <a:ln>
            <a:noFill/>
          </a:ln>
        </p:spPr>
      </p:pic>
      <p:pic>
        <p:nvPicPr>
          <p:cNvPr id="311" name="Google Shape;311;g1b4873d8cb0_1_178"/>
          <p:cNvPicPr preferRelativeResize="0"/>
          <p:nvPr/>
        </p:nvPicPr>
        <p:blipFill>
          <a:blip r:embed="rId4">
            <a:alphaModFix/>
          </a:blip>
          <a:stretch>
            <a:fillRect/>
          </a:stretch>
        </p:blipFill>
        <p:spPr>
          <a:xfrm>
            <a:off x="6413125" y="3638551"/>
            <a:ext cx="819150" cy="600075"/>
          </a:xfrm>
          <a:prstGeom prst="rect">
            <a:avLst/>
          </a:prstGeom>
          <a:noFill/>
          <a:ln>
            <a:noFill/>
          </a:ln>
        </p:spPr>
      </p:pic>
      <p:pic>
        <p:nvPicPr>
          <p:cNvPr id="312" name="Google Shape;312;g1b4873d8cb0_1_178"/>
          <p:cNvPicPr preferRelativeResize="0"/>
          <p:nvPr/>
        </p:nvPicPr>
        <p:blipFill>
          <a:blip r:embed="rId5">
            <a:alphaModFix/>
          </a:blip>
          <a:stretch>
            <a:fillRect/>
          </a:stretch>
        </p:blipFill>
        <p:spPr>
          <a:xfrm>
            <a:off x="2424800" y="5716214"/>
            <a:ext cx="714375" cy="714375"/>
          </a:xfrm>
          <a:prstGeom prst="rect">
            <a:avLst/>
          </a:prstGeom>
          <a:noFill/>
          <a:ln>
            <a:noFill/>
          </a:ln>
        </p:spPr>
      </p:pic>
      <p:pic>
        <p:nvPicPr>
          <p:cNvPr id="313" name="Google Shape;313;g1b4873d8cb0_1_178"/>
          <p:cNvPicPr preferRelativeResize="0"/>
          <p:nvPr/>
        </p:nvPicPr>
        <p:blipFill>
          <a:blip r:embed="rId6">
            <a:alphaModFix/>
          </a:blip>
          <a:stretch>
            <a:fillRect/>
          </a:stretch>
        </p:blipFill>
        <p:spPr>
          <a:xfrm>
            <a:off x="6499450" y="4959650"/>
            <a:ext cx="762000" cy="781050"/>
          </a:xfrm>
          <a:prstGeom prst="rect">
            <a:avLst/>
          </a:prstGeom>
          <a:noFill/>
          <a:ln>
            <a:noFill/>
          </a:ln>
        </p:spPr>
      </p:pic>
      <p:pic>
        <p:nvPicPr>
          <p:cNvPr id="314" name="Google Shape;314;g1b4873d8cb0_1_178"/>
          <p:cNvPicPr preferRelativeResize="0"/>
          <p:nvPr/>
        </p:nvPicPr>
        <p:blipFill>
          <a:blip r:embed="rId7">
            <a:alphaModFix/>
          </a:blip>
          <a:stretch>
            <a:fillRect/>
          </a:stretch>
        </p:blipFill>
        <p:spPr>
          <a:xfrm>
            <a:off x="6470275" y="4191475"/>
            <a:ext cx="704850" cy="819150"/>
          </a:xfrm>
          <a:prstGeom prst="rect">
            <a:avLst/>
          </a:prstGeom>
          <a:noFill/>
          <a:ln>
            <a:noFill/>
          </a:ln>
        </p:spPr>
      </p:pic>
      <p:sp>
        <p:nvSpPr>
          <p:cNvPr id="315" name="Google Shape;315;g1b4873d8cb0_1_178"/>
          <p:cNvSpPr txBox="1"/>
          <p:nvPr/>
        </p:nvSpPr>
        <p:spPr>
          <a:xfrm>
            <a:off x="7822395" y="5165525"/>
            <a:ext cx="42666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PE" sz="1800">
                <a:solidFill>
                  <a:srgbClr val="041B58"/>
                </a:solidFill>
                <a:latin typeface="Montserrat SemiBold"/>
                <a:ea typeface="Montserrat SemiBold"/>
                <a:cs typeface="Montserrat SemiBold"/>
                <a:sym typeface="Montserrat SemiBold"/>
              </a:rPr>
              <a:t>https://github.com/renzoxpixely</a:t>
            </a:r>
            <a:endParaRPr sz="1800">
              <a:solidFill>
                <a:srgbClr val="041B58"/>
              </a:solidFill>
              <a:latin typeface="Montserrat SemiBold"/>
              <a:ea typeface="Montserrat SemiBold"/>
              <a:cs typeface="Montserrat SemiBold"/>
              <a:sym typeface="Montserrat SemiBold"/>
            </a:endParaRPr>
          </a:p>
        </p:txBody>
      </p:sp>
      <p:sp>
        <p:nvSpPr>
          <p:cNvPr id="316" name="Google Shape;316;g1b4873d8cb0_1_178"/>
          <p:cNvSpPr txBox="1"/>
          <p:nvPr/>
        </p:nvSpPr>
        <p:spPr>
          <a:xfrm>
            <a:off x="3285675" y="5914638"/>
            <a:ext cx="6155700" cy="3693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PE" sz="1800">
                <a:solidFill>
                  <a:srgbClr val="041B58"/>
                </a:solidFill>
                <a:latin typeface="Montserrat SemiBold"/>
                <a:ea typeface="Montserrat SemiBold"/>
                <a:cs typeface="Montserrat SemiBold"/>
                <a:sym typeface="Montserrat SemiBold"/>
              </a:rPr>
              <a:t>https://www.linkedin.com/in/renzo-orduña-trejo/</a:t>
            </a:r>
            <a:endParaRPr sz="1800">
              <a:solidFill>
                <a:srgbClr val="041B58"/>
              </a:solidFill>
              <a:latin typeface="Montserrat SemiBold"/>
              <a:ea typeface="Montserrat SemiBold"/>
              <a:cs typeface="Montserrat SemiBold"/>
              <a:sym typeface="Montserrat SemiBold"/>
            </a:endParaRPr>
          </a:p>
        </p:txBody>
      </p:sp>
      <p:pic>
        <p:nvPicPr>
          <p:cNvPr id="317" name="Google Shape;317;g1b4873d8cb0_1_178"/>
          <p:cNvPicPr preferRelativeResize="0"/>
          <p:nvPr/>
        </p:nvPicPr>
        <p:blipFill>
          <a:blip r:embed="rId8">
            <a:alphaModFix/>
          </a:blip>
          <a:stretch>
            <a:fillRect/>
          </a:stretch>
        </p:blipFill>
        <p:spPr>
          <a:xfrm>
            <a:off x="1462661" y="2306825"/>
            <a:ext cx="2129115" cy="2368400"/>
          </a:xfrm>
          <a:prstGeom prst="rect">
            <a:avLst/>
          </a:prstGeom>
          <a:noFill/>
          <a:ln cap="rnd" cmpd="sng" w="9525">
            <a:solidFill>
              <a:schemeClr val="dk2"/>
            </a:solidFill>
            <a:prstDash val="solid"/>
            <a:round/>
            <a:headEnd len="sm" w="sm" type="none"/>
            <a:tailEnd len="sm" w="sm" type="none"/>
          </a:ln>
        </p:spPr>
      </p:pic>
      <p:pic>
        <p:nvPicPr>
          <p:cNvPr id="318" name="Google Shape;318;g1b4873d8cb0_1_178"/>
          <p:cNvPicPr preferRelativeResize="0"/>
          <p:nvPr/>
        </p:nvPicPr>
        <p:blipFill>
          <a:blip r:embed="rId9">
            <a:alphaModFix/>
          </a:blip>
          <a:stretch>
            <a:fillRect/>
          </a:stretch>
        </p:blipFill>
        <p:spPr>
          <a:xfrm>
            <a:off x="185525" y="99125"/>
            <a:ext cx="2808300" cy="11667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43"/>
          <p:cNvPicPr preferRelativeResize="0"/>
          <p:nvPr/>
        </p:nvPicPr>
        <p:blipFill rotWithShape="1">
          <a:blip r:embed="rId3">
            <a:alphaModFix/>
          </a:blip>
          <a:srcRect b="0" l="0" r="0" t="0"/>
          <a:stretch/>
        </p:blipFill>
        <p:spPr>
          <a:xfrm>
            <a:off x="1251369" y="1851619"/>
            <a:ext cx="5962650" cy="3971925"/>
          </a:xfrm>
          <a:prstGeom prst="rect">
            <a:avLst/>
          </a:prstGeom>
          <a:noFill/>
          <a:ln>
            <a:noFill/>
          </a:ln>
        </p:spPr>
      </p:pic>
      <p:sp>
        <p:nvSpPr>
          <p:cNvPr id="550" name="Google Shape;550;p43"/>
          <p:cNvSpPr/>
          <p:nvPr/>
        </p:nvSpPr>
        <p:spPr>
          <a:xfrm>
            <a:off x="4846655" y="777066"/>
            <a:ext cx="6093900" cy="1584300"/>
          </a:xfrm>
          <a:prstGeom prst="rect">
            <a:avLst/>
          </a:prstGeom>
          <a:solidFill>
            <a:srgbClr val="041B5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0" i="0" lang="es-PE" sz="4800" u="none" cap="none" strike="noStrike">
                <a:solidFill>
                  <a:schemeClr val="lt1"/>
                </a:solidFill>
                <a:latin typeface="Montserrat ExtraBold"/>
                <a:ea typeface="Montserrat ExtraBold"/>
                <a:cs typeface="Montserrat ExtraBold"/>
                <a:sym typeface="Montserrat ExtraBold"/>
              </a:rPr>
              <a:t>¡Muchas gracias!</a:t>
            </a:r>
            <a:endParaRPr b="0" i="0" sz="4800" u="none" cap="none" strike="noStrike">
              <a:solidFill>
                <a:schemeClr val="lt1"/>
              </a:solidFill>
              <a:latin typeface="Montserrat ExtraBold"/>
              <a:ea typeface="Montserrat ExtraBold"/>
              <a:cs typeface="Montserrat ExtraBold"/>
              <a:sym typeface="Montserrat ExtraBold"/>
            </a:endParaRPr>
          </a:p>
        </p:txBody>
      </p:sp>
      <p:sp>
        <p:nvSpPr>
          <p:cNvPr id="551" name="Google Shape;551;p43"/>
          <p:cNvSpPr/>
          <p:nvPr/>
        </p:nvSpPr>
        <p:spPr>
          <a:xfrm>
            <a:off x="7749627" y="2717370"/>
            <a:ext cx="3191100" cy="591000"/>
          </a:xfrm>
          <a:prstGeom prst="rect">
            <a:avLst/>
          </a:prstGeom>
          <a:solidFill>
            <a:srgbClr val="DF284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PE" sz="2000" u="none" cap="none" strike="noStrike">
                <a:solidFill>
                  <a:schemeClr val="lt1"/>
                </a:solidFill>
                <a:latin typeface="Montserrat ExtraBold"/>
                <a:ea typeface="Montserrat ExtraBold"/>
                <a:cs typeface="Montserrat ExtraBold"/>
                <a:sym typeface="Montserrat ExtraBold"/>
              </a:rPr>
              <a:t>#yomequedoencasa</a:t>
            </a:r>
            <a:endParaRPr b="0" i="0" sz="2000" u="none" cap="none" strike="noStrike">
              <a:solidFill>
                <a:schemeClr val="lt1"/>
              </a:solidFill>
              <a:latin typeface="Montserrat ExtraBold"/>
              <a:ea typeface="Montserrat ExtraBold"/>
              <a:cs typeface="Montserrat ExtraBold"/>
              <a:sym typeface="Montserrat ExtraBold"/>
            </a:endParaRPr>
          </a:p>
        </p:txBody>
      </p:sp>
      <p:pic>
        <p:nvPicPr>
          <p:cNvPr id="552" name="Google Shape;552;p43"/>
          <p:cNvPicPr preferRelativeResize="0"/>
          <p:nvPr/>
        </p:nvPicPr>
        <p:blipFill rotWithShape="1">
          <a:blip r:embed="rId4">
            <a:alphaModFix/>
          </a:blip>
          <a:srcRect b="0" l="0" r="0" t="0"/>
          <a:stretch/>
        </p:blipFill>
        <p:spPr>
          <a:xfrm>
            <a:off x="7789176" y="4612738"/>
            <a:ext cx="3191004" cy="12108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2"/>
          <p:cNvPicPr preferRelativeResize="0"/>
          <p:nvPr/>
        </p:nvPicPr>
        <p:blipFill>
          <a:blip r:embed="rId3">
            <a:alphaModFix/>
          </a:blip>
          <a:stretch>
            <a:fillRect/>
          </a:stretch>
        </p:blipFill>
        <p:spPr>
          <a:xfrm>
            <a:off x="3854400" y="2543450"/>
            <a:ext cx="5130800" cy="1721900"/>
          </a:xfrm>
          <a:prstGeom prst="rect">
            <a:avLst/>
          </a:prstGeom>
          <a:noFill/>
          <a:ln>
            <a:noFill/>
          </a:ln>
        </p:spPr>
      </p:pic>
      <p:sp>
        <p:nvSpPr>
          <p:cNvPr id="324" name="Google Shape;324;p12"/>
          <p:cNvSpPr txBox="1"/>
          <p:nvPr/>
        </p:nvSpPr>
        <p:spPr>
          <a:xfrm>
            <a:off x="762000" y="1698989"/>
            <a:ext cx="10972800" cy="2245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b="1" lang="es-PE" sz="5400">
                <a:solidFill>
                  <a:srgbClr val="FFFFFF"/>
                </a:solidFill>
                <a:latin typeface="Montserrat Black"/>
                <a:ea typeface="Montserrat Black"/>
                <a:cs typeface="Montserrat Black"/>
                <a:sym typeface="Montserrat Black"/>
              </a:rPr>
              <a:t>Chatbot conversacional usando modelos LSTM secuenciados.</a:t>
            </a:r>
            <a:r>
              <a:rPr b="1" lang="es-PE" sz="5400">
                <a:solidFill>
                  <a:srgbClr val="FFFFFF"/>
                </a:solidFill>
                <a:latin typeface="Montserrat Black"/>
                <a:ea typeface="Montserrat Black"/>
                <a:cs typeface="Montserrat Black"/>
                <a:sym typeface="Montserrat Black"/>
              </a:rPr>
              <a:t> </a:t>
            </a:r>
            <a:endParaRPr b="1" sz="5400">
              <a:solidFill>
                <a:srgbClr val="FFFFFF"/>
              </a:solidFill>
              <a:latin typeface="Montserrat Black"/>
              <a:ea typeface="Montserrat Black"/>
              <a:cs typeface="Montserrat Black"/>
              <a:sym typeface="Montserrat Black"/>
            </a:endParaRPr>
          </a:p>
        </p:txBody>
      </p:sp>
      <p:sp>
        <p:nvSpPr>
          <p:cNvPr id="325" name="Google Shape;325;p12"/>
          <p:cNvSpPr txBox="1"/>
          <p:nvPr/>
        </p:nvSpPr>
        <p:spPr>
          <a:xfrm>
            <a:off x="4679036" y="590127"/>
            <a:ext cx="2952300" cy="1015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6000">
                <a:solidFill>
                  <a:srgbClr val="DF284A"/>
                </a:solidFill>
                <a:latin typeface="Montserrat Black"/>
                <a:ea typeface="Montserrat Black"/>
                <a:cs typeface="Montserrat Black"/>
                <a:sym typeface="Montserrat Black"/>
              </a:rPr>
              <a:t>Tema:</a:t>
            </a:r>
            <a:endParaRPr b="1" sz="6000">
              <a:solidFill>
                <a:srgbClr val="DF284A"/>
              </a:solidFill>
              <a:latin typeface="Montserrat Black"/>
              <a:ea typeface="Montserrat Black"/>
              <a:cs typeface="Montserrat Black"/>
              <a:sym typeface="Montserrat Black"/>
            </a:endParaRPr>
          </a:p>
        </p:txBody>
      </p:sp>
      <p:pic>
        <p:nvPicPr>
          <p:cNvPr id="326" name="Google Shape;326;p12"/>
          <p:cNvPicPr preferRelativeResize="0"/>
          <p:nvPr/>
        </p:nvPicPr>
        <p:blipFill>
          <a:blip r:embed="rId4">
            <a:alphaModFix/>
          </a:blip>
          <a:stretch>
            <a:fillRect/>
          </a:stretch>
        </p:blipFill>
        <p:spPr>
          <a:xfrm>
            <a:off x="8701600" y="3374975"/>
            <a:ext cx="3429749" cy="34297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0"/>
          <p:cNvSpPr txBox="1"/>
          <p:nvPr>
            <p:ph type="title"/>
          </p:nvPr>
        </p:nvSpPr>
        <p:spPr>
          <a:xfrm>
            <a:off x="405750" y="1232950"/>
            <a:ext cx="5517600" cy="7635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4400"/>
              <a:buNone/>
            </a:pPr>
            <a:r>
              <a:rPr lang="es-PE">
                <a:solidFill>
                  <a:schemeClr val="dk2"/>
                </a:solidFill>
              </a:rPr>
              <a:t>Resumen</a:t>
            </a:r>
            <a:endParaRPr>
              <a:solidFill>
                <a:schemeClr val="dk2"/>
              </a:solidFill>
            </a:endParaRPr>
          </a:p>
        </p:txBody>
      </p:sp>
      <p:sp>
        <p:nvSpPr>
          <p:cNvPr id="333" name="Google Shape;333;p10"/>
          <p:cNvSpPr txBox="1"/>
          <p:nvPr>
            <p:ph idx="1" type="body"/>
          </p:nvPr>
        </p:nvSpPr>
        <p:spPr>
          <a:xfrm>
            <a:off x="405750" y="2176200"/>
            <a:ext cx="6905100" cy="20139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100000"/>
              </a:lnSpc>
              <a:spcBef>
                <a:spcPts val="640"/>
              </a:spcBef>
              <a:spcAft>
                <a:spcPts val="0"/>
              </a:spcAft>
              <a:buSzPts val="3200"/>
              <a:buNone/>
            </a:pPr>
            <a:r>
              <a:rPr lang="es-PE">
                <a:solidFill>
                  <a:schemeClr val="dk2"/>
                </a:solidFill>
              </a:rPr>
              <a:t>Este proyecto es para crear un chatbot usando memoria a largo plazo (LSTM) para poder comprender la intención y predecir acciones del usuario.</a:t>
            </a:r>
            <a:endParaRPr>
              <a:solidFill>
                <a:schemeClr val="dk2"/>
              </a:solidFill>
            </a:endParaRPr>
          </a:p>
        </p:txBody>
      </p:sp>
      <p:pic>
        <p:nvPicPr>
          <p:cNvPr id="334" name="Google Shape;334;p10"/>
          <p:cNvPicPr preferRelativeResize="0"/>
          <p:nvPr/>
        </p:nvPicPr>
        <p:blipFill rotWithShape="1">
          <a:blip r:embed="rId3">
            <a:alphaModFix/>
          </a:blip>
          <a:srcRect b="0" l="0" r="0" t="0"/>
          <a:stretch/>
        </p:blipFill>
        <p:spPr>
          <a:xfrm>
            <a:off x="723100" y="4365350"/>
            <a:ext cx="2986350" cy="974500"/>
          </a:xfrm>
          <a:prstGeom prst="rect">
            <a:avLst/>
          </a:prstGeom>
          <a:noFill/>
          <a:ln>
            <a:noFill/>
          </a:ln>
        </p:spPr>
      </p:pic>
      <p:pic>
        <p:nvPicPr>
          <p:cNvPr id="335" name="Google Shape;335;p10"/>
          <p:cNvPicPr preferRelativeResize="0"/>
          <p:nvPr/>
        </p:nvPicPr>
        <p:blipFill>
          <a:blip r:embed="rId4">
            <a:alphaModFix/>
          </a:blip>
          <a:stretch>
            <a:fillRect/>
          </a:stretch>
        </p:blipFill>
        <p:spPr>
          <a:xfrm>
            <a:off x="7037125" y="1232950"/>
            <a:ext cx="4981774" cy="31136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4"/>
          <p:cNvSpPr txBox="1"/>
          <p:nvPr/>
        </p:nvSpPr>
        <p:spPr>
          <a:xfrm>
            <a:off x="3072297" y="995850"/>
            <a:ext cx="60474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s-PE" sz="2800">
                <a:solidFill>
                  <a:srgbClr val="DF284A"/>
                </a:solidFill>
                <a:latin typeface="Montserrat SemiBold"/>
                <a:ea typeface="Montserrat SemiBold"/>
                <a:cs typeface="Montserrat SemiBold"/>
                <a:sym typeface="Montserrat SemiBold"/>
              </a:rPr>
              <a:t>Introducción</a:t>
            </a:r>
            <a:endParaRPr b="1" i="0" sz="2800" u="none" cap="none" strike="noStrike">
              <a:solidFill>
                <a:srgbClr val="DF284A"/>
              </a:solidFill>
              <a:latin typeface="Montserrat SemiBold"/>
              <a:ea typeface="Montserrat SemiBold"/>
              <a:cs typeface="Montserrat SemiBold"/>
              <a:sym typeface="Montserrat SemiBold"/>
            </a:endParaRPr>
          </a:p>
        </p:txBody>
      </p:sp>
      <p:sp>
        <p:nvSpPr>
          <p:cNvPr id="341" name="Google Shape;341;p24"/>
          <p:cNvSpPr txBox="1"/>
          <p:nvPr>
            <p:ph idx="4294967295" type="body"/>
          </p:nvPr>
        </p:nvSpPr>
        <p:spPr>
          <a:xfrm>
            <a:off x="1114050" y="1519050"/>
            <a:ext cx="5784000" cy="4952700"/>
          </a:xfrm>
          <a:prstGeom prst="rect">
            <a:avLst/>
          </a:prstGeom>
          <a:noFill/>
          <a:ln>
            <a:noFill/>
          </a:ln>
        </p:spPr>
        <p:txBody>
          <a:bodyPr anchorCtr="0" anchor="t" bIns="45700" lIns="91425" spcFirstLastPara="1" rIns="91425" wrap="square" tIns="45700">
            <a:normAutofit fontScale="62500" lnSpcReduction="10000"/>
          </a:bodyPr>
          <a:lstStyle/>
          <a:p>
            <a:pPr indent="0" lvl="0" marL="0" rtl="0" algn="l">
              <a:lnSpc>
                <a:spcPct val="100000"/>
              </a:lnSpc>
              <a:spcBef>
                <a:spcPts val="640"/>
              </a:spcBef>
              <a:spcAft>
                <a:spcPts val="0"/>
              </a:spcAft>
              <a:buNone/>
            </a:pPr>
            <a:r>
              <a:rPr lang="es-PE">
                <a:solidFill>
                  <a:schemeClr val="dk2"/>
                </a:solidFill>
              </a:rPr>
              <a:t>El presente trabajo busca sumar a las posibilidades que los docentes tenemos de apelar a herramientas  tecnológicas  para  nuestra  tarea,  a  los  asistentes  conversacionales  o  mejor conocidos como bots o chatbots, al que podemos definir como un asistente virtual.</a:t>
            </a:r>
            <a:endParaRPr>
              <a:solidFill>
                <a:schemeClr val="dk2"/>
              </a:solidFill>
            </a:endParaRPr>
          </a:p>
          <a:p>
            <a:pPr indent="0" lvl="0" marL="0" rtl="0" algn="l">
              <a:lnSpc>
                <a:spcPct val="100000"/>
              </a:lnSpc>
              <a:spcBef>
                <a:spcPts val="640"/>
              </a:spcBef>
              <a:spcAft>
                <a:spcPts val="0"/>
              </a:spcAft>
              <a:buNone/>
            </a:pPr>
            <a:r>
              <a:t/>
            </a:r>
            <a:endParaRPr>
              <a:solidFill>
                <a:schemeClr val="dk2"/>
              </a:solidFill>
            </a:endParaRPr>
          </a:p>
          <a:p>
            <a:pPr indent="0" lvl="0" marL="0" rtl="0" algn="l">
              <a:lnSpc>
                <a:spcPct val="100000"/>
              </a:lnSpc>
              <a:spcBef>
                <a:spcPts val="640"/>
              </a:spcBef>
              <a:spcAft>
                <a:spcPts val="0"/>
              </a:spcAft>
              <a:buNone/>
            </a:pPr>
            <a:r>
              <a:rPr lang="es-PE">
                <a:solidFill>
                  <a:schemeClr val="dk2"/>
                </a:solidFill>
              </a:rPr>
              <a:t>Asistente virtual (también conocido como agente computacional inteligente, chatbot, chatterbot, boto robot de charla) es  un  conjunto  de  programas  informáticos  capaces  de  interactuar  con  los  seres  humanos mediante  el  lenguaje  natural,  en  lugar  de  una  interfaz  gráfica/GUI  como  Windows  o  una línea de comando al estilo DOS(Carraspi 2012)</a:t>
            </a:r>
            <a:endParaRPr>
              <a:solidFill>
                <a:schemeClr val="dk2"/>
              </a:solidFill>
            </a:endParaRPr>
          </a:p>
          <a:p>
            <a:pPr indent="0" lvl="0" marL="0" rtl="0" algn="ctr">
              <a:lnSpc>
                <a:spcPct val="100000"/>
              </a:lnSpc>
              <a:spcBef>
                <a:spcPts val="640"/>
              </a:spcBef>
              <a:spcAft>
                <a:spcPts val="0"/>
              </a:spcAft>
              <a:buNone/>
            </a:pPr>
            <a:r>
              <a:t/>
            </a:r>
            <a:endParaRPr>
              <a:solidFill>
                <a:schemeClr val="dk2"/>
              </a:solidFill>
            </a:endParaRPr>
          </a:p>
          <a:p>
            <a:pPr indent="0" lvl="0" marL="0" rtl="0" algn="ctr">
              <a:lnSpc>
                <a:spcPct val="100000"/>
              </a:lnSpc>
              <a:spcBef>
                <a:spcPts val="640"/>
              </a:spcBef>
              <a:spcAft>
                <a:spcPts val="0"/>
              </a:spcAft>
              <a:buSzPct val="100000"/>
              <a:buNone/>
            </a:pPr>
            <a:r>
              <a:t/>
            </a:r>
            <a:endParaRPr>
              <a:solidFill>
                <a:schemeClr val="dk2"/>
              </a:solidFill>
            </a:endParaRPr>
          </a:p>
        </p:txBody>
      </p:sp>
      <p:pic>
        <p:nvPicPr>
          <p:cNvPr id="342" name="Google Shape;342;p24"/>
          <p:cNvPicPr preferRelativeResize="0"/>
          <p:nvPr/>
        </p:nvPicPr>
        <p:blipFill>
          <a:blip r:embed="rId3">
            <a:alphaModFix/>
          </a:blip>
          <a:stretch>
            <a:fillRect/>
          </a:stretch>
        </p:blipFill>
        <p:spPr>
          <a:xfrm>
            <a:off x="6971200" y="1744476"/>
            <a:ext cx="5129776" cy="384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b4873d8cb0_1_1474"/>
          <p:cNvSpPr txBox="1"/>
          <p:nvPr/>
        </p:nvSpPr>
        <p:spPr>
          <a:xfrm>
            <a:off x="3072297" y="995850"/>
            <a:ext cx="60474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lang="es-PE" sz="2800">
                <a:solidFill>
                  <a:srgbClr val="DF284A"/>
                </a:solidFill>
                <a:latin typeface="Montserrat SemiBold"/>
                <a:ea typeface="Montserrat SemiBold"/>
                <a:cs typeface="Montserrat SemiBold"/>
                <a:sym typeface="Montserrat SemiBold"/>
              </a:rPr>
              <a:t>Objeto de estudio</a:t>
            </a:r>
            <a:endParaRPr b="1" i="0" sz="2800" u="none" cap="none" strike="noStrike">
              <a:solidFill>
                <a:srgbClr val="DF284A"/>
              </a:solidFill>
              <a:latin typeface="Montserrat SemiBold"/>
              <a:ea typeface="Montserrat SemiBold"/>
              <a:cs typeface="Montserrat SemiBold"/>
              <a:sym typeface="Montserrat SemiBold"/>
            </a:endParaRPr>
          </a:p>
        </p:txBody>
      </p:sp>
      <p:sp>
        <p:nvSpPr>
          <p:cNvPr id="348" name="Google Shape;348;g1b4873d8cb0_1_1474"/>
          <p:cNvSpPr txBox="1"/>
          <p:nvPr>
            <p:ph idx="4294967295" type="body"/>
          </p:nvPr>
        </p:nvSpPr>
        <p:spPr>
          <a:xfrm>
            <a:off x="1114050" y="1790025"/>
            <a:ext cx="9963900" cy="39495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640"/>
              </a:spcBef>
              <a:spcAft>
                <a:spcPts val="0"/>
              </a:spcAft>
              <a:buNone/>
            </a:pPr>
            <a:r>
              <a:rPr lang="es-PE">
                <a:solidFill>
                  <a:schemeClr val="dk2"/>
                </a:solidFill>
              </a:rPr>
              <a:t>El proyecto planteado tiene como objeto de estudio el impacto de la implementación de un modelo de tecnología cognitiva para mejorar los servicios de soporte académico con chatbots en instituciones universitarias. El desarrollo de este proyecto se encuentra basado en el área de conocimiento de Sistemas de Información, puesto que se trabajarán conceptos técnicos relacionados a la computación cognitiva</a:t>
            </a:r>
            <a:endParaRPr>
              <a:solidFill>
                <a:schemeClr val="dk2"/>
              </a:solidFill>
            </a:endParaRPr>
          </a:p>
          <a:p>
            <a:pPr indent="0" lvl="0" marL="0" rtl="0" algn="ctr">
              <a:lnSpc>
                <a:spcPct val="100000"/>
              </a:lnSpc>
              <a:spcBef>
                <a:spcPts val="640"/>
              </a:spcBef>
              <a:spcAft>
                <a:spcPts val="0"/>
              </a:spcAft>
              <a:buNone/>
            </a:pPr>
            <a:r>
              <a:t/>
            </a:r>
            <a:endParaRPr>
              <a:solidFill>
                <a:schemeClr val="dk2"/>
              </a:solidFill>
            </a:endParaRPr>
          </a:p>
          <a:p>
            <a:pPr indent="0" lvl="0" marL="0" rtl="0" algn="ctr">
              <a:lnSpc>
                <a:spcPct val="100000"/>
              </a:lnSpc>
              <a:spcBef>
                <a:spcPts val="640"/>
              </a:spcBef>
              <a:spcAft>
                <a:spcPts val="0"/>
              </a:spcAft>
              <a:buSzPct val="100000"/>
              <a:buNone/>
            </a:pPr>
            <a:r>
              <a:t/>
            </a:r>
            <a:endParaRPr>
              <a:solidFill>
                <a:schemeClr val="dk2"/>
              </a:solidFill>
            </a:endParaRPr>
          </a:p>
        </p:txBody>
      </p:sp>
      <p:pic>
        <p:nvPicPr>
          <p:cNvPr id="349" name="Google Shape;349;g1b4873d8cb0_1_1474"/>
          <p:cNvPicPr preferRelativeResize="0"/>
          <p:nvPr/>
        </p:nvPicPr>
        <p:blipFill>
          <a:blip r:embed="rId3">
            <a:alphaModFix/>
          </a:blip>
          <a:stretch>
            <a:fillRect/>
          </a:stretch>
        </p:blipFill>
        <p:spPr>
          <a:xfrm>
            <a:off x="8229600" y="4374425"/>
            <a:ext cx="3527851" cy="235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7"/>
          <p:cNvSpPr/>
          <p:nvPr/>
        </p:nvSpPr>
        <p:spPr>
          <a:xfrm>
            <a:off x="7733493" y="1304979"/>
            <a:ext cx="3036900" cy="1300200"/>
          </a:xfrm>
          <a:prstGeom prst="roundRect">
            <a:avLst>
              <a:gd fmla="val 16667" name="adj"/>
            </a:avLst>
          </a:prstGeom>
          <a:solidFill>
            <a:srgbClr val="001A5A"/>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5" name="Google Shape;355;p27"/>
          <p:cNvSpPr/>
          <p:nvPr/>
        </p:nvSpPr>
        <p:spPr>
          <a:xfrm>
            <a:off x="2043888" y="1304979"/>
            <a:ext cx="3036900" cy="1300200"/>
          </a:xfrm>
          <a:prstGeom prst="roundRect">
            <a:avLst>
              <a:gd fmla="val 16667" name="adj"/>
            </a:avLst>
          </a:prstGeom>
          <a:solidFill>
            <a:srgbClr val="001A5A"/>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6" name="Google Shape;356;p27"/>
          <p:cNvSpPr txBox="1"/>
          <p:nvPr/>
        </p:nvSpPr>
        <p:spPr>
          <a:xfrm>
            <a:off x="2502467" y="781685"/>
            <a:ext cx="71784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2D62"/>
              </a:buClr>
              <a:buSzPts val="2800"/>
              <a:buFont typeface="Montserrat"/>
              <a:buNone/>
            </a:pPr>
            <a:r>
              <a:rPr b="1" lang="es-PE" sz="2800">
                <a:solidFill>
                  <a:srgbClr val="FF2D62"/>
                </a:solidFill>
                <a:latin typeface="Montserrat"/>
                <a:ea typeface="Montserrat"/>
                <a:cs typeface="Montserrat"/>
                <a:sym typeface="Montserrat"/>
              </a:rPr>
              <a:t>Problema</a:t>
            </a:r>
            <a:endParaRPr b="0" i="0" sz="2800" u="none" cap="none" strike="noStrike">
              <a:solidFill>
                <a:srgbClr val="FF2D62"/>
              </a:solidFill>
              <a:latin typeface="Montserrat"/>
              <a:ea typeface="Montserrat"/>
              <a:cs typeface="Montserrat"/>
              <a:sym typeface="Montserrat"/>
            </a:endParaRPr>
          </a:p>
        </p:txBody>
      </p:sp>
      <p:sp>
        <p:nvSpPr>
          <p:cNvPr id="357" name="Google Shape;357;p27"/>
          <p:cNvSpPr txBox="1"/>
          <p:nvPr/>
        </p:nvSpPr>
        <p:spPr>
          <a:xfrm>
            <a:off x="2110230" y="1629311"/>
            <a:ext cx="2904000" cy="6516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chemeClr val="lt1"/>
              </a:buClr>
              <a:buSzPts val="2000"/>
              <a:buFont typeface="Calibri"/>
              <a:buNone/>
            </a:pPr>
            <a:r>
              <a:rPr b="1" lang="es-PE" sz="1800">
                <a:solidFill>
                  <a:schemeClr val="lt1"/>
                </a:solidFill>
                <a:latin typeface="Montserrat"/>
                <a:ea typeface="Montserrat"/>
                <a:cs typeface="Montserrat"/>
                <a:sym typeface="Montserrat"/>
              </a:rPr>
              <a:t>PROBLEMÁTICA</a:t>
            </a:r>
            <a:endParaRPr b="0" i="0" sz="1600" u="none" cap="none" strike="noStrike">
              <a:solidFill>
                <a:schemeClr val="dk1"/>
              </a:solidFill>
              <a:latin typeface="Montserrat"/>
              <a:ea typeface="Montserrat"/>
              <a:cs typeface="Montserrat"/>
              <a:sym typeface="Montserrat"/>
            </a:endParaRPr>
          </a:p>
        </p:txBody>
      </p:sp>
      <p:sp>
        <p:nvSpPr>
          <p:cNvPr id="358" name="Google Shape;358;p27"/>
          <p:cNvSpPr txBox="1"/>
          <p:nvPr/>
        </p:nvSpPr>
        <p:spPr>
          <a:xfrm>
            <a:off x="1148700" y="2931450"/>
            <a:ext cx="4827300" cy="3393900"/>
          </a:xfrm>
          <a:prstGeom prst="rect">
            <a:avLst/>
          </a:prstGeom>
          <a:noFill/>
          <a:ln>
            <a:noFill/>
          </a:ln>
        </p:spPr>
        <p:txBody>
          <a:bodyPr anchorCtr="0" anchor="t" bIns="10150" lIns="10150" spcFirstLastPara="1" rIns="10150" wrap="square" tIns="10150">
            <a:noAutofit/>
          </a:bodyPr>
          <a:lstStyle/>
          <a:p>
            <a:pPr indent="-196850" lvl="1" marL="171450" marR="0" rtl="0" algn="l">
              <a:lnSpc>
                <a:spcPct val="150000"/>
              </a:lnSpc>
              <a:spcBef>
                <a:spcPts val="240"/>
              </a:spcBef>
              <a:spcAft>
                <a:spcPts val="0"/>
              </a:spcAft>
              <a:buClr>
                <a:srgbClr val="001A5A"/>
              </a:buClr>
              <a:buSzPts val="2000"/>
              <a:buFont typeface="Arial"/>
              <a:buChar char="•"/>
            </a:pPr>
            <a:r>
              <a:rPr lang="es-PE" sz="2000">
                <a:solidFill>
                  <a:srgbClr val="001A5A"/>
                </a:solidFill>
                <a:latin typeface="Montserrat"/>
                <a:ea typeface="Montserrat"/>
                <a:cs typeface="Montserrat"/>
                <a:sym typeface="Montserrat"/>
              </a:rPr>
              <a:t>Apoyar al área de Canales de Contacto alumnado mediante el uso de soluciones cognitivas para optimizar la experiencia del estudiante en la institución universitaria</a:t>
            </a:r>
            <a:endParaRPr b="0" i="0" sz="2000" u="none" cap="none" strike="noStrike">
              <a:solidFill>
                <a:srgbClr val="001A5A"/>
              </a:solidFill>
              <a:latin typeface="Montserrat"/>
              <a:ea typeface="Montserrat"/>
              <a:cs typeface="Montserrat"/>
              <a:sym typeface="Montserrat"/>
            </a:endParaRPr>
          </a:p>
        </p:txBody>
      </p:sp>
      <p:sp>
        <p:nvSpPr>
          <p:cNvPr id="359" name="Google Shape;359;p27"/>
          <p:cNvSpPr txBox="1"/>
          <p:nvPr/>
        </p:nvSpPr>
        <p:spPr>
          <a:xfrm>
            <a:off x="7777920" y="1529017"/>
            <a:ext cx="2948100" cy="852300"/>
          </a:xfrm>
          <a:prstGeom prst="rect">
            <a:avLst/>
          </a:prstGeom>
          <a:no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Clr>
                <a:schemeClr val="lt1"/>
              </a:buClr>
              <a:buSzPts val="2000"/>
              <a:buFont typeface="Calibri"/>
              <a:buNone/>
            </a:pPr>
            <a:r>
              <a:rPr b="1" lang="es-PE" sz="1800">
                <a:solidFill>
                  <a:schemeClr val="lt1"/>
                </a:solidFill>
                <a:latin typeface="Montserrat"/>
                <a:ea typeface="Montserrat"/>
                <a:cs typeface="Montserrat"/>
                <a:sym typeface="Montserrat"/>
              </a:rPr>
              <a:t>CAUSAS</a:t>
            </a:r>
            <a:endParaRPr b="0" i="0" sz="1600" u="none" cap="none" strike="noStrike">
              <a:solidFill>
                <a:schemeClr val="dk1"/>
              </a:solidFill>
              <a:latin typeface="Montserrat"/>
              <a:ea typeface="Montserrat"/>
              <a:cs typeface="Montserrat"/>
              <a:sym typeface="Montserrat"/>
            </a:endParaRPr>
          </a:p>
        </p:txBody>
      </p:sp>
      <p:sp>
        <p:nvSpPr>
          <p:cNvPr id="360" name="Google Shape;360;p27"/>
          <p:cNvSpPr txBox="1"/>
          <p:nvPr/>
        </p:nvSpPr>
        <p:spPr>
          <a:xfrm>
            <a:off x="6458500" y="2736425"/>
            <a:ext cx="5586900" cy="2297100"/>
          </a:xfrm>
          <a:prstGeom prst="rect">
            <a:avLst/>
          </a:prstGeom>
          <a:noFill/>
          <a:ln>
            <a:noFill/>
          </a:ln>
        </p:spPr>
        <p:txBody>
          <a:bodyPr anchorCtr="0" anchor="t" bIns="9525" lIns="9525" spcFirstLastPara="1" rIns="9525" wrap="square" tIns="9525">
            <a:noAutofit/>
          </a:bodyPr>
          <a:lstStyle/>
          <a:p>
            <a:pPr indent="-203200" lvl="1" marL="171450" marR="0" rtl="0" algn="l">
              <a:lnSpc>
                <a:spcPct val="150000"/>
              </a:lnSpc>
              <a:spcBef>
                <a:spcPts val="225"/>
              </a:spcBef>
              <a:spcAft>
                <a:spcPts val="0"/>
              </a:spcAft>
              <a:buClr>
                <a:srgbClr val="001A5A"/>
              </a:buClr>
              <a:buSzPts val="2000"/>
              <a:buChar char="•"/>
            </a:pPr>
            <a:r>
              <a:rPr lang="es-PE" sz="2000">
                <a:solidFill>
                  <a:srgbClr val="001A5A"/>
                </a:solidFill>
                <a:latin typeface="Montserrat"/>
                <a:ea typeface="Montserrat"/>
                <a:cs typeface="Montserrat"/>
                <a:sym typeface="Montserrat"/>
              </a:rPr>
              <a:t>Las iniciativas que propicien un mayor aprovechamiento de la interacción con el estudiante son incipientes en el área.</a:t>
            </a:r>
            <a:endParaRPr sz="2000">
              <a:solidFill>
                <a:srgbClr val="001A5A"/>
              </a:solidFill>
              <a:latin typeface="Montserrat"/>
              <a:ea typeface="Montserrat"/>
              <a:cs typeface="Montserrat"/>
              <a:sym typeface="Montserrat"/>
            </a:endParaRPr>
          </a:p>
          <a:p>
            <a:pPr indent="-203200" lvl="1" marL="171450" marR="0" rtl="0" algn="l">
              <a:lnSpc>
                <a:spcPct val="150000"/>
              </a:lnSpc>
              <a:spcBef>
                <a:spcPts val="225"/>
              </a:spcBef>
              <a:spcAft>
                <a:spcPts val="0"/>
              </a:spcAft>
              <a:buClr>
                <a:srgbClr val="001A5A"/>
              </a:buClr>
              <a:buSzPts val="2000"/>
              <a:buChar char="•"/>
            </a:pPr>
            <a:r>
              <a:rPr lang="es-PE" sz="2000">
                <a:solidFill>
                  <a:srgbClr val="001A5A"/>
                </a:solidFill>
                <a:latin typeface="Montserrat"/>
                <a:ea typeface="Montserrat"/>
                <a:cs typeface="Montserrat"/>
                <a:sym typeface="Montserrat"/>
              </a:rPr>
              <a:t>. El tiempo de respuesta de la plataforma web del área excede al esperado por el estudiante. No existe un canal online inmediato (24/7) vigente que apoye a esta área. </a:t>
            </a:r>
            <a:endParaRPr sz="2000">
              <a:solidFill>
                <a:srgbClr val="001A5A"/>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9"/>
          <p:cNvSpPr txBox="1"/>
          <p:nvPr>
            <p:ph type="title"/>
          </p:nvPr>
        </p:nvSpPr>
        <p:spPr>
          <a:xfrm>
            <a:off x="405750" y="1232950"/>
            <a:ext cx="5517600" cy="7635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SzPct val="100000"/>
              <a:buNone/>
            </a:pPr>
            <a:r>
              <a:rPr lang="es-PE">
                <a:solidFill>
                  <a:schemeClr val="dk2"/>
                </a:solidFill>
              </a:rPr>
              <a:t>PLANTEAMIENTO DE LA SOLUCIÓN</a:t>
            </a:r>
            <a:endParaRPr>
              <a:solidFill>
                <a:schemeClr val="dk2"/>
              </a:solidFill>
            </a:endParaRPr>
          </a:p>
        </p:txBody>
      </p:sp>
      <p:sp>
        <p:nvSpPr>
          <p:cNvPr id="367" name="Google Shape;367;p9"/>
          <p:cNvSpPr txBox="1"/>
          <p:nvPr>
            <p:ph idx="1" type="body"/>
          </p:nvPr>
        </p:nvSpPr>
        <p:spPr>
          <a:xfrm>
            <a:off x="472325" y="2404700"/>
            <a:ext cx="5517600" cy="25245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lnSpc>
                <a:spcPct val="100000"/>
              </a:lnSpc>
              <a:spcBef>
                <a:spcPts val="640"/>
              </a:spcBef>
              <a:spcAft>
                <a:spcPts val="0"/>
              </a:spcAft>
              <a:buNone/>
            </a:pPr>
            <a:r>
              <a:rPr lang="es-PE">
                <a:solidFill>
                  <a:schemeClr val="dk2"/>
                </a:solidFill>
              </a:rPr>
              <a:t>Ante la problemática descrita, se propone la implementación de un modelo de tecnología cognitiva para mejorar los servicios de soporte académico con chatbots en instituciones universitarias.</a:t>
            </a:r>
            <a:endParaRPr>
              <a:solidFill>
                <a:schemeClr val="dk2"/>
              </a:solidFill>
            </a:endParaRPr>
          </a:p>
          <a:p>
            <a:pPr indent="0" lvl="0" marL="0" rtl="0" algn="ctr">
              <a:lnSpc>
                <a:spcPct val="100000"/>
              </a:lnSpc>
              <a:spcBef>
                <a:spcPts val="640"/>
              </a:spcBef>
              <a:spcAft>
                <a:spcPts val="0"/>
              </a:spcAft>
              <a:buNone/>
            </a:pPr>
            <a:r>
              <a:t/>
            </a:r>
            <a:endParaRPr>
              <a:solidFill>
                <a:schemeClr val="dk2"/>
              </a:solidFill>
            </a:endParaRPr>
          </a:p>
          <a:p>
            <a:pPr indent="0" lvl="0" marL="0" rtl="0" algn="ctr">
              <a:lnSpc>
                <a:spcPct val="100000"/>
              </a:lnSpc>
              <a:spcBef>
                <a:spcPts val="640"/>
              </a:spcBef>
              <a:spcAft>
                <a:spcPts val="0"/>
              </a:spcAft>
              <a:buSzPct val="100000"/>
              <a:buNone/>
            </a:pPr>
            <a:r>
              <a:t/>
            </a:r>
            <a:endParaRPr>
              <a:solidFill>
                <a:schemeClr val="dk2"/>
              </a:solidFill>
            </a:endParaRPr>
          </a:p>
        </p:txBody>
      </p:sp>
      <p:pic>
        <p:nvPicPr>
          <p:cNvPr id="368" name="Google Shape;368;p9"/>
          <p:cNvPicPr preferRelativeResize="0"/>
          <p:nvPr/>
        </p:nvPicPr>
        <p:blipFill rotWithShape="1">
          <a:blip r:embed="rId3">
            <a:alphaModFix/>
          </a:blip>
          <a:srcRect b="0" l="0" r="0" t="0"/>
          <a:stretch/>
        </p:blipFill>
        <p:spPr>
          <a:xfrm>
            <a:off x="6572675" y="1421650"/>
            <a:ext cx="4879400" cy="3479975"/>
          </a:xfrm>
          <a:prstGeom prst="rect">
            <a:avLst/>
          </a:prstGeom>
          <a:noFill/>
          <a:ln>
            <a:noFill/>
          </a:ln>
        </p:spPr>
      </p:pic>
      <p:pic>
        <p:nvPicPr>
          <p:cNvPr id="369" name="Google Shape;369;p9"/>
          <p:cNvPicPr preferRelativeResize="0"/>
          <p:nvPr/>
        </p:nvPicPr>
        <p:blipFill rotWithShape="1">
          <a:blip r:embed="rId4">
            <a:alphaModFix/>
          </a:blip>
          <a:srcRect b="0" l="0" r="0" t="0"/>
          <a:stretch/>
        </p:blipFill>
        <p:spPr>
          <a:xfrm>
            <a:off x="683150" y="5337450"/>
            <a:ext cx="2986350" cy="974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Personalizado 2">
      <a:dk1>
        <a:srgbClr val="FFFFFF"/>
      </a:dk1>
      <a:lt1>
        <a:srgbClr val="FFFFFF"/>
      </a:lt1>
      <a:dk2>
        <a:srgbClr val="001C59"/>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